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16"/>
  </p:notesMasterIdLst>
  <p:handoutMasterIdLst>
    <p:handoutMasterId r:id="rId17"/>
  </p:handoutMasterIdLst>
  <p:sldIdLst>
    <p:sldId id="308" r:id="rId2"/>
    <p:sldId id="301" r:id="rId3"/>
    <p:sldId id="307" r:id="rId4"/>
    <p:sldId id="269" r:id="rId5"/>
    <p:sldId id="264" r:id="rId6"/>
    <p:sldId id="315" r:id="rId7"/>
    <p:sldId id="312" r:id="rId8"/>
    <p:sldId id="279" r:id="rId9"/>
    <p:sldId id="316" r:id="rId10"/>
    <p:sldId id="263" r:id="rId11"/>
    <p:sldId id="283" r:id="rId12"/>
    <p:sldId id="317" r:id="rId13"/>
    <p:sldId id="313" r:id="rId14"/>
    <p:sldId id="314" r:id="rId15"/>
  </p:sldIdLst>
  <p:sldSz cx="12192000" cy="6858000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13D17EE-8E0B-4C31-9962-4D63DE2ACCEA}" v="91" dt="2020-10-27T14:13:47.69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678" y="1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m Stombaugh" userId="49cbc3ebfffd31be" providerId="LiveId" clId="{813D17EE-8E0B-4C31-9962-4D63DE2ACCEA}"/>
    <pc:docChg chg="undo custSel addSld delSld modSld sldOrd modNotesMaster modHandout">
      <pc:chgData name="Tim Stombaugh" userId="49cbc3ebfffd31be" providerId="LiveId" clId="{813D17EE-8E0B-4C31-9962-4D63DE2ACCEA}" dt="2020-10-27T14:13:47.696" v="902" actId="20578"/>
      <pc:docMkLst>
        <pc:docMk/>
      </pc:docMkLst>
      <pc:sldChg chg="ord">
        <pc:chgData name="Tim Stombaugh" userId="49cbc3ebfffd31be" providerId="LiveId" clId="{813D17EE-8E0B-4C31-9962-4D63DE2ACCEA}" dt="2020-10-27T11:43:33.523" v="78"/>
        <pc:sldMkLst>
          <pc:docMk/>
          <pc:sldMk cId="0" sldId="263"/>
        </pc:sldMkLst>
      </pc:sldChg>
      <pc:sldChg chg="modSp">
        <pc:chgData name="Tim Stombaugh" userId="49cbc3ebfffd31be" providerId="LiveId" clId="{813D17EE-8E0B-4C31-9962-4D63DE2ACCEA}" dt="2020-10-27T13:21:31.056" v="702" actId="1076"/>
        <pc:sldMkLst>
          <pc:docMk/>
          <pc:sldMk cId="0" sldId="264"/>
        </pc:sldMkLst>
        <pc:spChg chg="mod">
          <ac:chgData name="Tim Stombaugh" userId="49cbc3ebfffd31be" providerId="LiveId" clId="{813D17EE-8E0B-4C31-9962-4D63DE2ACCEA}" dt="2020-10-27T13:06:03.962" v="608" actId="20577"/>
          <ac:spMkLst>
            <pc:docMk/>
            <pc:sldMk cId="0" sldId="264"/>
            <ac:spMk id="6" creationId="{00000000-0000-0000-0000-000000000000}"/>
          </ac:spMkLst>
        </pc:spChg>
        <pc:graphicFrameChg chg="mod">
          <ac:chgData name="Tim Stombaugh" userId="49cbc3ebfffd31be" providerId="LiveId" clId="{813D17EE-8E0B-4C31-9962-4D63DE2ACCEA}" dt="2020-10-27T13:21:31.056" v="702" actId="1076"/>
          <ac:graphicFrameMkLst>
            <pc:docMk/>
            <pc:sldMk cId="0" sldId="264"/>
            <ac:graphicFrameMk id="4" creationId="{00000000-0000-0000-0000-000000000000}"/>
          </ac:graphicFrameMkLst>
        </pc:graphicFrameChg>
        <pc:picChg chg="mod">
          <ac:chgData name="Tim Stombaugh" userId="49cbc3ebfffd31be" providerId="LiveId" clId="{813D17EE-8E0B-4C31-9962-4D63DE2ACCEA}" dt="2020-10-27T13:04:19.418" v="509" actId="1076"/>
          <ac:picMkLst>
            <pc:docMk/>
            <pc:sldMk cId="0" sldId="264"/>
            <ac:picMk id="5" creationId="{00000000-0000-0000-0000-000000000000}"/>
          </ac:picMkLst>
        </pc:picChg>
      </pc:sldChg>
      <pc:sldChg chg="modSp">
        <pc:chgData name="Tim Stombaugh" userId="49cbc3ebfffd31be" providerId="LiveId" clId="{813D17EE-8E0B-4C31-9962-4D63DE2ACCEA}" dt="2020-10-27T14:01:49.508" v="899" actId="6549"/>
        <pc:sldMkLst>
          <pc:docMk/>
          <pc:sldMk cId="0" sldId="269"/>
        </pc:sldMkLst>
        <pc:spChg chg="mod">
          <ac:chgData name="Tim Stombaugh" userId="49cbc3ebfffd31be" providerId="LiveId" clId="{813D17EE-8E0B-4C31-9962-4D63DE2ACCEA}" dt="2020-10-27T14:01:49.508" v="899" actId="6549"/>
          <ac:spMkLst>
            <pc:docMk/>
            <pc:sldMk cId="0" sldId="269"/>
            <ac:spMk id="5" creationId="{00000000-0000-0000-0000-000000000000}"/>
          </ac:spMkLst>
        </pc:spChg>
      </pc:sldChg>
      <pc:sldChg chg="modSp ord">
        <pc:chgData name="Tim Stombaugh" userId="49cbc3ebfffd31be" providerId="LiveId" clId="{813D17EE-8E0B-4C31-9962-4D63DE2ACCEA}" dt="2020-10-27T14:13:47.696" v="902" actId="20578"/>
        <pc:sldMkLst>
          <pc:docMk/>
          <pc:sldMk cId="0" sldId="283"/>
        </pc:sldMkLst>
        <pc:spChg chg="mod">
          <ac:chgData name="Tim Stombaugh" userId="49cbc3ebfffd31be" providerId="LiveId" clId="{813D17EE-8E0B-4C31-9962-4D63DE2ACCEA}" dt="2020-10-27T14:13:47.696" v="902" actId="20578"/>
          <ac:spMkLst>
            <pc:docMk/>
            <pc:sldMk cId="0" sldId="283"/>
            <ac:spMk id="6" creationId="{00000000-0000-0000-0000-000000000000}"/>
          </ac:spMkLst>
        </pc:spChg>
      </pc:sldChg>
      <pc:sldChg chg="del">
        <pc:chgData name="Tim Stombaugh" userId="49cbc3ebfffd31be" providerId="LiveId" clId="{813D17EE-8E0B-4C31-9962-4D63DE2ACCEA}" dt="2020-10-27T13:09:59.803" v="644" actId="2696"/>
        <pc:sldMkLst>
          <pc:docMk/>
          <pc:sldMk cId="2884593696" sldId="299"/>
        </pc:sldMkLst>
      </pc:sldChg>
      <pc:sldChg chg="del">
        <pc:chgData name="Tim Stombaugh" userId="49cbc3ebfffd31be" providerId="LiveId" clId="{813D17EE-8E0B-4C31-9962-4D63DE2ACCEA}" dt="2020-10-27T13:09:59.806" v="645" actId="2696"/>
        <pc:sldMkLst>
          <pc:docMk/>
          <pc:sldMk cId="2692034688" sldId="300"/>
        </pc:sldMkLst>
      </pc:sldChg>
      <pc:sldChg chg="modSp">
        <pc:chgData name="Tim Stombaugh" userId="49cbc3ebfffd31be" providerId="LiveId" clId="{813D17EE-8E0B-4C31-9962-4D63DE2ACCEA}" dt="2020-10-27T13:18:20.097" v="701" actId="20577"/>
        <pc:sldMkLst>
          <pc:docMk/>
          <pc:sldMk cId="3946808544" sldId="301"/>
        </pc:sldMkLst>
        <pc:spChg chg="mod">
          <ac:chgData name="Tim Stombaugh" userId="49cbc3ebfffd31be" providerId="LiveId" clId="{813D17EE-8E0B-4C31-9962-4D63DE2ACCEA}" dt="2020-10-27T13:18:20.097" v="701" actId="20577"/>
          <ac:spMkLst>
            <pc:docMk/>
            <pc:sldMk cId="3946808544" sldId="301"/>
            <ac:spMk id="3" creationId="{00000000-0000-0000-0000-000000000000}"/>
          </ac:spMkLst>
        </pc:spChg>
      </pc:sldChg>
      <pc:sldChg chg="modSp">
        <pc:chgData name="Tim Stombaugh" userId="49cbc3ebfffd31be" providerId="LiveId" clId="{813D17EE-8E0B-4C31-9962-4D63DE2ACCEA}" dt="2020-10-27T13:34:34.230" v="820" actId="404"/>
        <pc:sldMkLst>
          <pc:docMk/>
          <pc:sldMk cId="788228232" sldId="307"/>
        </pc:sldMkLst>
        <pc:spChg chg="mod">
          <ac:chgData name="Tim Stombaugh" userId="49cbc3ebfffd31be" providerId="LiveId" clId="{813D17EE-8E0B-4C31-9962-4D63DE2ACCEA}" dt="2020-10-27T13:34:34.230" v="820" actId="404"/>
          <ac:spMkLst>
            <pc:docMk/>
            <pc:sldMk cId="788228232" sldId="307"/>
            <ac:spMk id="3" creationId="{3B82A67E-8C4E-4544-A049-57F8ED1CD5F4}"/>
          </ac:spMkLst>
        </pc:spChg>
      </pc:sldChg>
      <pc:sldChg chg="modSp">
        <pc:chgData name="Tim Stombaugh" userId="49cbc3ebfffd31be" providerId="LiveId" clId="{813D17EE-8E0B-4C31-9962-4D63DE2ACCEA}" dt="2020-10-27T13:47:04.831" v="893" actId="20577"/>
        <pc:sldMkLst>
          <pc:docMk/>
          <pc:sldMk cId="2009819980" sldId="308"/>
        </pc:sldMkLst>
        <pc:spChg chg="mod">
          <ac:chgData name="Tim Stombaugh" userId="49cbc3ebfffd31be" providerId="LiveId" clId="{813D17EE-8E0B-4C31-9962-4D63DE2ACCEA}" dt="2020-10-27T13:47:04.831" v="893" actId="20577"/>
          <ac:spMkLst>
            <pc:docMk/>
            <pc:sldMk cId="2009819980" sldId="308"/>
            <ac:spMk id="3" creationId="{00000000-0000-0000-0000-000000000000}"/>
          </ac:spMkLst>
        </pc:spChg>
      </pc:sldChg>
      <pc:sldChg chg="del">
        <pc:chgData name="Tim Stombaugh" userId="49cbc3ebfffd31be" providerId="LiveId" clId="{813D17EE-8E0B-4C31-9962-4D63DE2ACCEA}" dt="2020-10-27T13:09:59.807" v="646" actId="2696"/>
        <pc:sldMkLst>
          <pc:docMk/>
          <pc:sldMk cId="2340572714" sldId="309"/>
        </pc:sldMkLst>
      </pc:sldChg>
      <pc:sldChg chg="del">
        <pc:chgData name="Tim Stombaugh" userId="49cbc3ebfffd31be" providerId="LiveId" clId="{813D17EE-8E0B-4C31-9962-4D63DE2ACCEA}" dt="2020-10-27T13:09:59.809" v="647" actId="2696"/>
        <pc:sldMkLst>
          <pc:docMk/>
          <pc:sldMk cId="3282569561" sldId="310"/>
        </pc:sldMkLst>
      </pc:sldChg>
      <pc:sldChg chg="del">
        <pc:chgData name="Tim Stombaugh" userId="49cbc3ebfffd31be" providerId="LiveId" clId="{813D17EE-8E0B-4C31-9962-4D63DE2ACCEA}" dt="2020-10-27T13:09:59.812" v="648" actId="2696"/>
        <pc:sldMkLst>
          <pc:docMk/>
          <pc:sldMk cId="1861705332" sldId="311"/>
        </pc:sldMkLst>
      </pc:sldChg>
      <pc:sldChg chg="modSp">
        <pc:chgData name="Tim Stombaugh" userId="49cbc3ebfffd31be" providerId="LiveId" clId="{813D17EE-8E0B-4C31-9962-4D63DE2ACCEA}" dt="2020-10-27T12:56:36.764" v="390" actId="20577"/>
        <pc:sldMkLst>
          <pc:docMk/>
          <pc:sldMk cId="752479692" sldId="312"/>
        </pc:sldMkLst>
        <pc:spChg chg="mod">
          <ac:chgData name="Tim Stombaugh" userId="49cbc3ebfffd31be" providerId="LiveId" clId="{813D17EE-8E0B-4C31-9962-4D63DE2ACCEA}" dt="2020-10-27T12:56:36.764" v="390" actId="20577"/>
          <ac:spMkLst>
            <pc:docMk/>
            <pc:sldMk cId="752479692" sldId="312"/>
            <ac:spMk id="6" creationId="{27B94D9D-6889-493B-91AC-E3231AE49F7E}"/>
          </ac:spMkLst>
        </pc:spChg>
      </pc:sldChg>
      <pc:sldChg chg="addSp delSp modSp">
        <pc:chgData name="Tim Stombaugh" userId="49cbc3ebfffd31be" providerId="LiveId" clId="{813D17EE-8E0B-4C31-9962-4D63DE2ACCEA}" dt="2020-10-27T12:53:01.772" v="261" actId="478"/>
        <pc:sldMkLst>
          <pc:docMk/>
          <pc:sldMk cId="3298729908" sldId="313"/>
        </pc:sldMkLst>
        <pc:spChg chg="add mod">
          <ac:chgData name="Tim Stombaugh" userId="49cbc3ebfffd31be" providerId="LiveId" clId="{813D17EE-8E0B-4C31-9962-4D63DE2ACCEA}" dt="2020-10-27T12:48:56.892" v="211" actId="20577"/>
          <ac:spMkLst>
            <pc:docMk/>
            <pc:sldMk cId="3298729908" sldId="313"/>
            <ac:spMk id="2" creationId="{45F6DD4D-42A4-46AE-AE87-5F03595A7D25}"/>
          </ac:spMkLst>
        </pc:spChg>
        <pc:spChg chg="add del mod">
          <ac:chgData name="Tim Stombaugh" userId="49cbc3ebfffd31be" providerId="LiveId" clId="{813D17EE-8E0B-4C31-9962-4D63DE2ACCEA}" dt="2020-10-26T18:06:20.645" v="9" actId="478"/>
          <ac:spMkLst>
            <pc:docMk/>
            <pc:sldMk cId="3298729908" sldId="313"/>
            <ac:spMk id="2" creationId="{A9A868F7-511A-43F3-9B50-B63D82190457}"/>
          </ac:spMkLst>
        </pc:spChg>
        <pc:spChg chg="add mod">
          <ac:chgData name="Tim Stombaugh" userId="49cbc3ebfffd31be" providerId="LiveId" clId="{813D17EE-8E0B-4C31-9962-4D63DE2ACCEA}" dt="2020-10-26T18:10:21.918" v="75" actId="1076"/>
          <ac:spMkLst>
            <pc:docMk/>
            <pc:sldMk cId="3298729908" sldId="313"/>
            <ac:spMk id="3" creationId="{BD69D39A-1890-4322-A761-B439DDDF51E0}"/>
          </ac:spMkLst>
        </pc:spChg>
        <pc:spChg chg="add mod">
          <ac:chgData name="Tim Stombaugh" userId="49cbc3ebfffd31be" providerId="LiveId" clId="{813D17EE-8E0B-4C31-9962-4D63DE2ACCEA}" dt="2020-10-26T18:10:21.918" v="75" actId="1076"/>
          <ac:spMkLst>
            <pc:docMk/>
            <pc:sldMk cId="3298729908" sldId="313"/>
            <ac:spMk id="4" creationId="{D47C100D-BF60-48BE-9258-FF5FF839E78A}"/>
          </ac:spMkLst>
        </pc:spChg>
        <pc:spChg chg="add del mod">
          <ac:chgData name="Tim Stombaugh" userId="49cbc3ebfffd31be" providerId="LiveId" clId="{813D17EE-8E0B-4C31-9962-4D63DE2ACCEA}" dt="2020-10-27T12:53:01.772" v="261" actId="478"/>
          <ac:spMkLst>
            <pc:docMk/>
            <pc:sldMk cId="3298729908" sldId="313"/>
            <ac:spMk id="6" creationId="{8EA00AE7-80B5-48AA-AFAE-68D096A13357}"/>
          </ac:spMkLst>
        </pc:spChg>
      </pc:sldChg>
      <pc:sldChg chg="addSp delSp modSp add">
        <pc:chgData name="Tim Stombaugh" userId="49cbc3ebfffd31be" providerId="LiveId" clId="{813D17EE-8E0B-4C31-9962-4D63DE2ACCEA}" dt="2020-10-27T12:55:02.657" v="373" actId="20577"/>
        <pc:sldMkLst>
          <pc:docMk/>
          <pc:sldMk cId="3045489770" sldId="314"/>
        </pc:sldMkLst>
        <pc:spChg chg="del">
          <ac:chgData name="Tim Stombaugh" userId="49cbc3ebfffd31be" providerId="LiveId" clId="{813D17EE-8E0B-4C31-9962-4D63DE2ACCEA}" dt="2020-10-27T12:52:49.613" v="257"/>
          <ac:spMkLst>
            <pc:docMk/>
            <pc:sldMk cId="3045489770" sldId="314"/>
            <ac:spMk id="2" creationId="{EA9377CE-4E1C-411C-ACF0-5130510116FD}"/>
          </ac:spMkLst>
        </pc:spChg>
        <pc:spChg chg="add del mod">
          <ac:chgData name="Tim Stombaugh" userId="49cbc3ebfffd31be" providerId="LiveId" clId="{813D17EE-8E0B-4C31-9962-4D63DE2ACCEA}" dt="2020-10-27T12:52:52.312" v="258"/>
          <ac:spMkLst>
            <pc:docMk/>
            <pc:sldMk cId="3045489770" sldId="314"/>
            <ac:spMk id="3" creationId="{06B1E5C6-86A3-44E5-B315-C8175C9F3B02}"/>
          </ac:spMkLst>
        </pc:spChg>
        <pc:spChg chg="add mod">
          <ac:chgData name="Tim Stombaugh" userId="49cbc3ebfffd31be" providerId="LiveId" clId="{813D17EE-8E0B-4C31-9962-4D63DE2ACCEA}" dt="2020-10-27T12:55:02.657" v="373" actId="20577"/>
          <ac:spMkLst>
            <pc:docMk/>
            <pc:sldMk cId="3045489770" sldId="314"/>
            <ac:spMk id="4" creationId="{57E87C2A-9C98-434D-A2DF-C235468D12DA}"/>
          </ac:spMkLst>
        </pc:spChg>
      </pc:sldChg>
      <pc:sldChg chg="add">
        <pc:chgData name="Tim Stombaugh" userId="49cbc3ebfffd31be" providerId="LiveId" clId="{813D17EE-8E0B-4C31-9962-4D63DE2ACCEA}" dt="2020-10-27T13:47:55.380" v="896"/>
        <pc:sldMkLst>
          <pc:docMk/>
          <pc:sldMk cId="2841086660" sldId="315"/>
        </pc:sldMkLst>
      </pc:sldChg>
      <pc:sldChg chg="add del">
        <pc:chgData name="Tim Stombaugh" userId="49cbc3ebfffd31be" providerId="LiveId" clId="{813D17EE-8E0B-4C31-9962-4D63DE2ACCEA}" dt="2020-10-27T13:47:42.813" v="894" actId="2696"/>
        <pc:sldMkLst>
          <pc:docMk/>
          <pc:sldMk cId="3807838326" sldId="315"/>
        </pc:sldMkLst>
      </pc:sldChg>
      <pc:sldChg chg="add del">
        <pc:chgData name="Tim Stombaugh" userId="49cbc3ebfffd31be" providerId="LiveId" clId="{813D17EE-8E0B-4C31-9962-4D63DE2ACCEA}" dt="2020-10-27T13:47:45.032" v="895" actId="2696"/>
        <pc:sldMkLst>
          <pc:docMk/>
          <pc:sldMk cId="552975177" sldId="316"/>
        </pc:sldMkLst>
      </pc:sldChg>
      <pc:sldChg chg="add">
        <pc:chgData name="Tim Stombaugh" userId="49cbc3ebfffd31be" providerId="LiveId" clId="{813D17EE-8E0B-4C31-9962-4D63DE2ACCEA}" dt="2020-10-27T13:47:59.001" v="897"/>
        <pc:sldMkLst>
          <pc:docMk/>
          <pc:sldMk cId="4155075201" sldId="316"/>
        </pc:sldMkLst>
      </pc:sldChg>
      <pc:sldChg chg="add">
        <pc:chgData name="Tim Stombaugh" userId="49cbc3ebfffd31be" providerId="LiveId" clId="{813D17EE-8E0B-4C31-9962-4D63DE2ACCEA}" dt="2020-10-27T13:48:05.491" v="898"/>
        <pc:sldMkLst>
          <pc:docMk/>
          <pc:sldMk cId="2991227502" sldId="317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65693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4" y="0"/>
            <a:ext cx="2971800" cy="465693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07B6670B-9ACF-4163-A76C-2ECA41CD4E01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6555"/>
            <a:ext cx="2971800" cy="46569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4" y="8846555"/>
            <a:ext cx="2971800" cy="46569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6DA25D16-1E7B-4B7C-9620-DD3AB52415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87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421" cy="46760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027" y="0"/>
            <a:ext cx="2972421" cy="46760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0DFEA1-DA26-44BD-962C-58A4DC9CEE7D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421" y="4481979"/>
            <a:ext cx="5485158" cy="366765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6262"/>
            <a:ext cx="2972421" cy="46760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027" y="8846262"/>
            <a:ext cx="2972421" cy="46760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A8AF78-3C2D-4FB1-A80A-51665FCEC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038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EF55471-9025-4552-ACF7-6DE443AA1A1D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92707-D21B-4B9C-988F-C95B00F16F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292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EF55471-9025-4552-ACF7-6DE443AA1A1D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92707-D21B-4B9C-988F-C95B00F16F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709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EF55471-9025-4552-ACF7-6DE443AA1A1D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92707-D21B-4B9C-988F-C95B00F16F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505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EF55471-9025-4552-ACF7-6DE443AA1A1D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92707-D21B-4B9C-988F-C95B00F16F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773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EF55471-9025-4552-ACF7-6DE443AA1A1D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92707-D21B-4B9C-988F-C95B00F16F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397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EF55471-9025-4552-ACF7-6DE443AA1A1D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92707-D21B-4B9C-988F-C95B00F16F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424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EF55471-9025-4552-ACF7-6DE443AA1A1D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92707-D21B-4B9C-988F-C95B00F16F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690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EF55471-9025-4552-ACF7-6DE443AA1A1D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92707-D21B-4B9C-988F-C95B00F16F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180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EF55471-9025-4552-ACF7-6DE443AA1A1D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92707-D21B-4B9C-988F-C95B00F16F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660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EF55471-9025-4552-ACF7-6DE443AA1A1D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92707-D21B-4B9C-988F-C95B00F16F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317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EF55471-9025-4552-ACF7-6DE443AA1A1D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92707-D21B-4B9C-988F-C95B00F16F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740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52" y="647828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 algn="l"/>
            <a:r>
              <a:rPr lang="en-US"/>
              <a:t>BAE 417 Engines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D92707-D21B-4B9C-988F-C95B00F16F6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3"/>
          <a:srcRect b="30922"/>
          <a:stretch/>
        </p:blipFill>
        <p:spPr>
          <a:xfrm>
            <a:off x="8737600" y="6323443"/>
            <a:ext cx="3422073" cy="5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684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300" dirty="0"/>
              <a:t>Fuel Properties</a:t>
            </a:r>
            <a:br>
              <a:rPr lang="en-US" sz="5300" dirty="0"/>
            </a:br>
            <a:r>
              <a:rPr lang="en-US" sz="2700" dirty="0"/>
              <a:t>AEN/TSM 220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09800"/>
            <a:ext cx="10972800" cy="3916364"/>
          </a:xfrm>
        </p:spPr>
        <p:txBody>
          <a:bodyPr>
            <a:normAutofit/>
          </a:bodyPr>
          <a:lstStyle/>
          <a:p>
            <a:r>
              <a:rPr lang="en-US" dirty="0"/>
              <a:t>Properties </a:t>
            </a:r>
          </a:p>
          <a:p>
            <a:r>
              <a:rPr lang="en-US" dirty="0"/>
              <a:t>Estimating Performance</a:t>
            </a:r>
          </a:p>
          <a:p>
            <a:r>
              <a:rPr lang="en-US" dirty="0"/>
              <a:t>Ignition Properties – Octane/Cetane</a:t>
            </a:r>
          </a:p>
          <a:p>
            <a:r>
              <a:rPr lang="en-US" dirty="0"/>
              <a:t>Engine Efficiency</a:t>
            </a:r>
          </a:p>
        </p:txBody>
      </p:sp>
      <p:pic>
        <p:nvPicPr>
          <p:cNvPr id="1026" name="Picture 2" descr="Image result for diesel engine cutawa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3"/>
          <a:stretch/>
        </p:blipFill>
        <p:spPr bwMode="auto">
          <a:xfrm>
            <a:off x="6934200" y="1228434"/>
            <a:ext cx="5140284" cy="4584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98199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Octane/</a:t>
            </a:r>
            <a:r>
              <a:rPr lang="en-US" dirty="0" err="1"/>
              <a:t>Cetane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1"/>
            <a:ext cx="10972800" cy="4906964"/>
          </a:xfrm>
        </p:spPr>
        <p:txBody>
          <a:bodyPr/>
          <a:lstStyle/>
          <a:p>
            <a:pPr algn="ctr">
              <a:buNone/>
            </a:pPr>
            <a:r>
              <a:rPr lang="en-US" i="1" u="sng" dirty="0"/>
              <a:t>Quantifies </a:t>
            </a:r>
            <a:r>
              <a:rPr lang="en-US" i="1" u="sng" dirty="0" err="1"/>
              <a:t>autoignition</a:t>
            </a:r>
            <a:r>
              <a:rPr lang="en-US" i="1" u="sng" dirty="0"/>
              <a:t> properties of fuel</a:t>
            </a:r>
          </a:p>
          <a:p>
            <a:r>
              <a:rPr lang="en-US" dirty="0"/>
              <a:t>Octane (Gasoline/Ethanol)</a:t>
            </a:r>
          </a:p>
          <a:p>
            <a:pPr lvl="1"/>
            <a:r>
              <a:rPr lang="en-US" dirty="0"/>
              <a:t>Higher octane = higher ignition pressure</a:t>
            </a:r>
          </a:p>
          <a:p>
            <a:r>
              <a:rPr lang="en-US" dirty="0" err="1"/>
              <a:t>Cetane</a:t>
            </a:r>
            <a:r>
              <a:rPr lang="en-US" dirty="0"/>
              <a:t> (Diesel)</a:t>
            </a:r>
          </a:p>
          <a:p>
            <a:pPr lvl="1"/>
            <a:r>
              <a:rPr lang="en-US" dirty="0"/>
              <a:t>Higher </a:t>
            </a:r>
            <a:r>
              <a:rPr lang="en-US" dirty="0" err="1"/>
              <a:t>cetane</a:t>
            </a:r>
            <a:r>
              <a:rPr lang="en-US" dirty="0"/>
              <a:t> = lower ignition pressure</a:t>
            </a:r>
          </a:p>
        </p:txBody>
      </p:sp>
      <p:pic>
        <p:nvPicPr>
          <p:cNvPr id="4" name="Picture 3" descr="OCTAN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891" y="4648200"/>
            <a:ext cx="2603868" cy="21145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Octane/Cetane Implications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838200" y="1600201"/>
            <a:ext cx="5943600" cy="4530725"/>
          </a:xfrm>
        </p:spPr>
        <p:txBody>
          <a:bodyPr>
            <a:normAutofit fontScale="85000" lnSpcReduction="20000"/>
          </a:bodyPr>
          <a:lstStyle/>
          <a:p>
            <a:pPr>
              <a:buSzPct val="100000"/>
            </a:pPr>
            <a:r>
              <a:rPr lang="en-US" sz="3200" dirty="0"/>
              <a:t>Not related to energy content!</a:t>
            </a:r>
          </a:p>
          <a:p>
            <a:pPr>
              <a:buSzPct val="100000"/>
            </a:pPr>
            <a:r>
              <a:rPr lang="en-US" sz="3200" dirty="0"/>
              <a:t>Higher Octane means:</a:t>
            </a:r>
          </a:p>
          <a:p>
            <a:pPr lvl="1">
              <a:buSzPct val="100000"/>
              <a:buFont typeface="Arial" pitchFamily="34" charset="0"/>
              <a:buChar char="•"/>
            </a:pPr>
            <a:r>
              <a:rPr lang="en-US" sz="2800" dirty="0"/>
              <a:t>Higher autoignition pressure</a:t>
            </a:r>
          </a:p>
          <a:p>
            <a:pPr lvl="1">
              <a:buSzPct val="100000"/>
              <a:buFont typeface="Arial" pitchFamily="34" charset="0"/>
              <a:buChar char="•"/>
            </a:pPr>
            <a:r>
              <a:rPr lang="en-US" sz="2800" dirty="0"/>
              <a:t>Higher compression ratio possible</a:t>
            </a:r>
          </a:p>
          <a:p>
            <a:pPr lvl="1">
              <a:buSzPct val="100000"/>
              <a:buFont typeface="Arial" pitchFamily="34" charset="0"/>
              <a:buChar char="•"/>
            </a:pPr>
            <a:r>
              <a:rPr lang="en-US" sz="2800" dirty="0"/>
              <a:t>Less knock and “dieseling”</a:t>
            </a:r>
          </a:p>
          <a:p>
            <a:pPr lvl="1">
              <a:buSzPct val="100000"/>
              <a:buFont typeface="Arial" pitchFamily="34" charset="0"/>
              <a:buChar char="•"/>
            </a:pPr>
            <a:r>
              <a:rPr lang="en-US" sz="2800" dirty="0"/>
              <a:t>Cleaner burn</a:t>
            </a:r>
          </a:p>
          <a:p>
            <a:pPr>
              <a:buSzPct val="100000"/>
              <a:buFont typeface="Arial" pitchFamily="34" charset="0"/>
              <a:buChar char="•"/>
            </a:pPr>
            <a:r>
              <a:rPr lang="en-US" sz="3200" dirty="0"/>
              <a:t>Higher Cetane means:</a:t>
            </a:r>
          </a:p>
          <a:p>
            <a:pPr lvl="1">
              <a:buSzPct val="100000"/>
              <a:buFont typeface="Arial" pitchFamily="34" charset="0"/>
              <a:buChar char="•"/>
            </a:pPr>
            <a:r>
              <a:rPr lang="en-US" sz="2800" dirty="0"/>
              <a:t>Lower autoignition pressure</a:t>
            </a:r>
          </a:p>
          <a:p>
            <a:pPr lvl="1">
              <a:buSzPct val="100000"/>
              <a:buFont typeface="Arial" pitchFamily="34" charset="0"/>
              <a:buChar char="•"/>
            </a:pPr>
            <a:r>
              <a:rPr lang="en-US" sz="2800" dirty="0"/>
              <a:t>Less low RPM knock</a:t>
            </a:r>
          </a:p>
          <a:p>
            <a:pPr lvl="1">
              <a:buSzPct val="100000"/>
              <a:buFont typeface="Arial" pitchFamily="34" charset="0"/>
              <a:buChar char="•"/>
            </a:pPr>
            <a:r>
              <a:rPr lang="en-US" sz="2800" dirty="0"/>
              <a:t>Better cold starting</a:t>
            </a:r>
          </a:p>
          <a:p>
            <a:pPr lvl="1">
              <a:buSzPct val="100000"/>
              <a:buFont typeface="Arial" pitchFamily="34" charset="0"/>
              <a:buChar char="•"/>
            </a:pPr>
            <a:r>
              <a:rPr lang="en-US" sz="2800" dirty="0"/>
              <a:t>Maybe higher emissions????</a:t>
            </a:r>
          </a:p>
        </p:txBody>
      </p:sp>
      <p:pic>
        <p:nvPicPr>
          <p:cNvPr id="7" name="Picture 6" descr="https://upload.wikimedia.org/wikipedia/en/thumb/1/17/Diagrama_pv_de_ciclo_4tempos.png/300px-Diagrama_pv_de_ciclo_4tempos.png">
            <a:extLst>
              <a:ext uri="{FF2B5EF4-FFF2-40B4-BE49-F238E27FC236}">
                <a16:creationId xmlns:a16="http://schemas.microsoft.com/office/drawing/2014/main" id="{E6155D31-0D0F-4A48-8E72-71BDD925F5E5}"/>
              </a:ext>
            </a:extLst>
          </p:cNvPr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47" b="90909" l="667" r="97667">
                        <a14:foregroundMark x1="1333" y1="8117" x2="1333" y2="8117"/>
                        <a14:foregroundMark x1="667" y1="8117" x2="667" y2="8117"/>
                        <a14:foregroundMark x1="5667" y1="3247" x2="5667" y2="3247"/>
                        <a14:foregroundMark x1="12667" y1="54221" x2="12667" y2="54221"/>
                        <a14:foregroundMark x1="13000" y1="42208" x2="13000" y2="86364"/>
                        <a14:foregroundMark x1="82667" y1="71429" x2="84333" y2="83766"/>
                        <a14:foregroundMark x1="84333" y1="83766" x2="83000" y2="87338"/>
                        <a14:foregroundMark x1="97000" y1="87338" x2="97000" y2="87338"/>
                        <a14:foregroundMark x1="97667" y1="86688" x2="97667" y2="86688"/>
                        <a14:foregroundMark x1="92333" y1="90909" x2="92333" y2="90909"/>
                        <a14:foregroundMark x1="91000" y1="90260" x2="91000" y2="902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566"/>
          <a:stretch/>
        </p:blipFill>
        <p:spPr bwMode="auto">
          <a:xfrm>
            <a:off x="8153400" y="1972628"/>
            <a:ext cx="3905250" cy="37858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300" dirty="0"/>
              <a:t>Fuel Properties</a:t>
            </a:r>
            <a:br>
              <a:rPr lang="en-US" sz="5300" dirty="0"/>
            </a:br>
            <a:r>
              <a:rPr lang="en-US" sz="2700" dirty="0"/>
              <a:t>AEN/TSM 220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09800"/>
            <a:ext cx="10972800" cy="3916364"/>
          </a:xfrm>
        </p:spPr>
        <p:txBody>
          <a:bodyPr>
            <a:normAutofit/>
          </a:bodyPr>
          <a:lstStyle/>
          <a:p>
            <a:r>
              <a:rPr lang="en-US" dirty="0"/>
              <a:t>Properties </a:t>
            </a:r>
          </a:p>
          <a:p>
            <a:r>
              <a:rPr lang="en-US" dirty="0"/>
              <a:t>Estimating Performance</a:t>
            </a:r>
          </a:p>
          <a:p>
            <a:r>
              <a:rPr lang="en-US" dirty="0"/>
              <a:t>Ignition Properties – Octane/Cetane</a:t>
            </a:r>
          </a:p>
          <a:p>
            <a:r>
              <a:rPr lang="en-US" dirty="0"/>
              <a:t>Engine Efficiency</a:t>
            </a:r>
          </a:p>
        </p:txBody>
      </p:sp>
      <p:pic>
        <p:nvPicPr>
          <p:cNvPr id="1026" name="Picture 2" descr="Image result for diesel engine cutawa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3"/>
          <a:stretch/>
        </p:blipFill>
        <p:spPr bwMode="auto">
          <a:xfrm>
            <a:off x="6934200" y="1228434"/>
            <a:ext cx="5140284" cy="4584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12275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3B07DC7-DF35-49A0-B1AA-6FB5527CC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Efficiency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D69D39A-1890-4322-A761-B439DDDF51E0}"/>
                  </a:ext>
                </a:extLst>
              </p:cNvPr>
              <p:cNvSpPr txBox="1"/>
              <p:nvPr/>
            </p:nvSpPr>
            <p:spPr>
              <a:xfrm>
                <a:off x="838200" y="677584"/>
                <a:ext cx="3110147" cy="9308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𝑂𝑢𝑡𝑝𝑢𝑡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𝐼𝑛𝑝𝑢𝑡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𝑜𝑢𝑡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𝑓𝑢𝑒𝑙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D69D39A-1890-4322-A761-B439DDDF51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677584"/>
                <a:ext cx="3110147" cy="9308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47C100D-BF60-48BE-9258-FF5FF839E78A}"/>
                  </a:ext>
                </a:extLst>
              </p:cNvPr>
              <p:cNvSpPr txBox="1"/>
              <p:nvPr/>
            </p:nvSpPr>
            <p:spPr>
              <a:xfrm>
                <a:off x="838200" y="1820584"/>
                <a:ext cx="2121606" cy="4653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𝑓𝑢𝑒𝑙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47C100D-BF60-48BE-9258-FF5FF839E7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20584"/>
                <a:ext cx="2121606" cy="46538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45F6DD4D-42A4-46AE-AE87-5F03595A7D25}"/>
              </a:ext>
            </a:extLst>
          </p:cNvPr>
          <p:cNvSpPr txBox="1"/>
          <p:nvPr/>
        </p:nvSpPr>
        <p:spPr>
          <a:xfrm>
            <a:off x="457200" y="2743200"/>
            <a:ext cx="9826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Ex: John Deere 6220 tractor uses 4.85 gal/</a:t>
            </a:r>
            <a:r>
              <a:rPr lang="en-US" dirty="0" err="1"/>
              <a:t>hr</a:t>
            </a:r>
            <a:r>
              <a:rPr lang="en-US" dirty="0"/>
              <a:t> of diesel fuel while producing 75.8 hp.  Find the efficiency.</a:t>
            </a:r>
          </a:p>
        </p:txBody>
      </p:sp>
    </p:spTree>
    <p:extLst>
      <p:ext uri="{BB962C8B-B14F-4D97-AF65-F5344CB8AC3E}">
        <p14:creationId xmlns:p14="http://schemas.microsoft.com/office/powerpoint/2010/main" val="32987299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7E87C2A-9C98-434D-A2DF-C235468D12DA}"/>
              </a:ext>
            </a:extLst>
          </p:cNvPr>
          <p:cNvSpPr txBox="1"/>
          <p:nvPr/>
        </p:nvSpPr>
        <p:spPr>
          <a:xfrm>
            <a:off x="304800" y="457200"/>
            <a:ext cx="9102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Ex: </a:t>
            </a:r>
            <a:r>
              <a:rPr lang="en-US" dirty="0" err="1"/>
              <a:t>CaseIH</a:t>
            </a:r>
            <a:r>
              <a:rPr lang="en-US" dirty="0"/>
              <a:t> </a:t>
            </a:r>
            <a:r>
              <a:rPr lang="en-US" dirty="0" err="1"/>
              <a:t>Maxxum</a:t>
            </a:r>
            <a:r>
              <a:rPr lang="en-US" dirty="0"/>
              <a:t> 125 uses 26.37 L/</a:t>
            </a:r>
            <a:r>
              <a:rPr lang="en-US" dirty="0" err="1"/>
              <a:t>hr</a:t>
            </a:r>
            <a:r>
              <a:rPr lang="en-US" dirty="0"/>
              <a:t> while producing 85.6 kW of power.  Find the efficiency. </a:t>
            </a:r>
          </a:p>
        </p:txBody>
      </p:sp>
    </p:spTree>
    <p:extLst>
      <p:ext uri="{BB962C8B-B14F-4D97-AF65-F5344CB8AC3E}">
        <p14:creationId xmlns:p14="http://schemas.microsoft.com/office/powerpoint/2010/main" val="3045489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300" dirty="0"/>
              <a:t>Fuel Properties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Energy content – BTU or kJ</a:t>
            </a:r>
          </a:p>
          <a:p>
            <a:r>
              <a:rPr lang="en-US" dirty="0"/>
              <a:t>Energy density – energy/vol  OR  energy/mass</a:t>
            </a:r>
          </a:p>
          <a:p>
            <a:r>
              <a:rPr lang="en-US" dirty="0"/>
              <a:t>Physical density – mass/vol</a:t>
            </a:r>
          </a:p>
          <a:p>
            <a:r>
              <a:rPr lang="en-US" dirty="0"/>
              <a:t>Ignition Properties – Octane/</a:t>
            </a:r>
            <a:r>
              <a:rPr lang="en-US" dirty="0" err="1"/>
              <a:t>Cetane</a:t>
            </a:r>
            <a:endParaRPr lang="en-US" dirty="0"/>
          </a:p>
          <a:p>
            <a:r>
              <a:rPr lang="en-US" dirty="0"/>
              <a:t>Flowability (viscosity)</a:t>
            </a:r>
          </a:p>
        </p:txBody>
      </p:sp>
    </p:spTree>
    <p:extLst>
      <p:ext uri="{BB962C8B-B14F-4D97-AF65-F5344CB8AC3E}">
        <p14:creationId xmlns:p14="http://schemas.microsoft.com/office/powerpoint/2010/main" val="3946808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F06B3-A2C9-48D5-B96E-1528F8756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Density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82A67E-8C4E-4544-A049-57F8ED1CD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43001"/>
            <a:ext cx="10972800" cy="498316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Calorie: </a:t>
            </a:r>
            <a:r>
              <a:rPr lang="en-US" sz="2000" dirty="0"/>
              <a:t>heat required to raise the temperature of one gram of water one degree Celsius.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Joule: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BTU:  </a:t>
            </a:r>
            <a:r>
              <a:rPr lang="en-US" sz="2000" dirty="0"/>
              <a:t>heat required to raise the temperature of one pound of water one degree Fahrenheit.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Energy density:</a:t>
            </a:r>
          </a:p>
        </p:txBody>
      </p:sp>
    </p:spTree>
    <p:extLst>
      <p:ext uri="{BB962C8B-B14F-4D97-AF65-F5344CB8AC3E}">
        <p14:creationId xmlns:p14="http://schemas.microsoft.com/office/powerpoint/2010/main" val="788228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SI Fuels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7779560"/>
              </p:ext>
            </p:extLst>
          </p:nvPr>
        </p:nvGraphicFramePr>
        <p:xfrm>
          <a:off x="1257300" y="1210026"/>
          <a:ext cx="9677399" cy="2194560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33527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49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Gasoline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E85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Ethanol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Energy Density (BTU/gal)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115000</a:t>
                      </a:r>
                    </a:p>
                    <a:p>
                      <a:pPr algn="ctr"/>
                      <a:r>
                        <a:rPr lang="en-US" sz="2400" dirty="0"/>
                        <a:t>(32000 kJ/L)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82000</a:t>
                      </a:r>
                    </a:p>
                    <a:p>
                      <a:pPr algn="ctr"/>
                      <a:r>
                        <a:rPr lang="en-US" sz="2400" dirty="0"/>
                        <a:t>(22900 kJ/L)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76000</a:t>
                      </a:r>
                    </a:p>
                    <a:p>
                      <a:pPr algn="ctr"/>
                      <a:r>
                        <a:rPr lang="en-US" sz="2400" dirty="0"/>
                        <a:t>(21200 kJ/L)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Density (lb/gal)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Octane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87 – 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257300" y="3733800"/>
            <a:ext cx="8229600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3200" kern="0" dirty="0"/>
              <a:t>Blends up to 10% for oxygenator</a:t>
            </a:r>
            <a:br>
              <a:rPr lang="en-US" sz="3200" kern="0" dirty="0"/>
            </a:br>
            <a:r>
              <a:rPr lang="en-US" sz="3200" kern="0" dirty="0"/>
              <a:t>(MTBE replacement)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3200" kern="0" dirty="0"/>
              <a:t>E85 supply availability</a:t>
            </a:r>
          </a:p>
        </p:txBody>
      </p:sp>
      <p:pic>
        <p:nvPicPr>
          <p:cNvPr id="2050" name="Picture 2" descr="Image result for flex fuel symbo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67" b="30667"/>
          <a:stretch/>
        </p:blipFill>
        <p:spPr bwMode="auto">
          <a:xfrm>
            <a:off x="7162800" y="4531082"/>
            <a:ext cx="47625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 Fuels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921520"/>
              </p:ext>
            </p:extLst>
          </p:nvPr>
        </p:nvGraphicFramePr>
        <p:xfrm>
          <a:off x="1981200" y="1177608"/>
          <a:ext cx="8229600" cy="2651760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3733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No.</a:t>
                      </a:r>
                      <a:r>
                        <a:rPr lang="en-US" sz="2400" baseline="0" dirty="0"/>
                        <a:t> 2 Diesel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Pure Biodiesel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Energy density (BTU/gal)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129,000</a:t>
                      </a:r>
                    </a:p>
                    <a:p>
                      <a:pPr algn="ctr"/>
                      <a:r>
                        <a:rPr lang="en-US" sz="2400" dirty="0"/>
                        <a:t>(36000 kJ/L)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118,000</a:t>
                      </a:r>
                    </a:p>
                    <a:p>
                      <a:pPr algn="ctr"/>
                      <a:r>
                        <a:rPr lang="en-US" sz="2400" dirty="0"/>
                        <a:t>(32900 kJ/L)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Physical density (lb/gal)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7.08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7.33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Cloud point (F)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5 - 41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27 - 54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/>
                        <a:t>Cetane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40 - 55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48 - 65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914400" y="4038601"/>
            <a:ext cx="10363200" cy="2285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3200" kern="0" dirty="0"/>
              <a:t>Typical blends are B5 or less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3200" kern="0" dirty="0"/>
              <a:t>Need additives for cold weather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3200" kern="0" dirty="0"/>
              <a:t>Biodiesel adds lubricity</a:t>
            </a:r>
            <a:br>
              <a:rPr lang="en-US" sz="3200" kern="0" dirty="0"/>
            </a:br>
            <a:r>
              <a:rPr lang="en-US" sz="3200" kern="0" dirty="0"/>
              <a:t>(Replaces Sulphur) 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Font typeface="Arial" pitchFamily="34" charset="0"/>
              <a:buChar char="•"/>
              <a:defRPr/>
            </a:pPr>
            <a:endParaRPr lang="en-US" sz="3200" kern="0" dirty="0"/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Font typeface="Arial" pitchFamily="34" charset="0"/>
              <a:buChar char="•"/>
              <a:defRPr/>
            </a:pPr>
            <a:endParaRPr lang="en-US" sz="3200" kern="0" dirty="0"/>
          </a:p>
        </p:txBody>
      </p:sp>
      <p:pic>
        <p:nvPicPr>
          <p:cNvPr id="5" name="Picture 4" descr="biodiesel_pum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4832" y="4038601"/>
            <a:ext cx="1572768" cy="210561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300" dirty="0"/>
              <a:t>Fuel Properties</a:t>
            </a:r>
            <a:br>
              <a:rPr lang="en-US" sz="5300" dirty="0"/>
            </a:br>
            <a:r>
              <a:rPr lang="en-US" sz="2700" dirty="0"/>
              <a:t>AEN/TSM 220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09800"/>
            <a:ext cx="10972800" cy="3916364"/>
          </a:xfrm>
        </p:spPr>
        <p:txBody>
          <a:bodyPr>
            <a:normAutofit/>
          </a:bodyPr>
          <a:lstStyle/>
          <a:p>
            <a:r>
              <a:rPr lang="en-US" dirty="0"/>
              <a:t>Properties </a:t>
            </a:r>
          </a:p>
          <a:p>
            <a:r>
              <a:rPr lang="en-US" dirty="0"/>
              <a:t>Estimating Performance</a:t>
            </a:r>
          </a:p>
          <a:p>
            <a:r>
              <a:rPr lang="en-US" dirty="0"/>
              <a:t>Ignition Properties – Octane/Cetane</a:t>
            </a:r>
          </a:p>
          <a:p>
            <a:r>
              <a:rPr lang="en-US" dirty="0"/>
              <a:t>Engine Efficiency</a:t>
            </a:r>
          </a:p>
        </p:txBody>
      </p:sp>
      <p:pic>
        <p:nvPicPr>
          <p:cNvPr id="1026" name="Picture 2" descr="Image result for diesel engine cutawa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3"/>
          <a:stretch/>
        </p:blipFill>
        <p:spPr bwMode="auto">
          <a:xfrm>
            <a:off x="6934200" y="1228434"/>
            <a:ext cx="5140284" cy="4584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10866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D7D5599-F19F-486B-A0AA-E442A17BA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Estimating Performance Differences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A4170DB-49F5-4BC8-81F6-14E96C8DEC5E}"/>
                  </a:ext>
                </a:extLst>
              </p:cNvPr>
              <p:cNvSpPr txBox="1"/>
              <p:nvPr/>
            </p:nvSpPr>
            <p:spPr>
              <a:xfrm>
                <a:off x="4953000" y="1147439"/>
                <a:ext cx="2286000" cy="100251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A4170DB-49F5-4BC8-81F6-14E96C8DEC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1147439"/>
                <a:ext cx="2286000" cy="100251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27B94D9D-6889-493B-91AC-E3231AE49F7E}"/>
              </a:ext>
            </a:extLst>
          </p:cNvPr>
          <p:cNvSpPr txBox="1"/>
          <p:nvPr/>
        </p:nvSpPr>
        <p:spPr>
          <a:xfrm>
            <a:off x="685800" y="2590800"/>
            <a:ext cx="1082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tractor gives a maximum power of 75 hp using petroleum diesel fuel.  Approximately how much power would it produce if we used pure biodiesel? </a:t>
            </a:r>
          </a:p>
        </p:txBody>
      </p:sp>
    </p:spTree>
    <p:extLst>
      <p:ext uri="{BB962C8B-B14F-4D97-AF65-F5344CB8AC3E}">
        <p14:creationId xmlns:p14="http://schemas.microsoft.com/office/powerpoint/2010/main" val="752479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Fuel Economy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981200" y="4099560"/>
          <a:ext cx="8229600" cy="1920240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342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E85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Gasoline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/>
                        <a:t>MPG (city)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/>
                        <a:t>MPG (highway)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96000" y="3087210"/>
            <a:ext cx="25678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2017 Ford F-150</a:t>
            </a:r>
            <a:br>
              <a:rPr lang="en-US" sz="2400" dirty="0"/>
            </a:br>
            <a:r>
              <a:rPr lang="en-US" sz="1600" dirty="0"/>
              <a:t>www.fueleconomy.gov</a:t>
            </a:r>
            <a:endParaRPr lang="en-US" dirty="0"/>
          </a:p>
        </p:txBody>
      </p:sp>
      <p:pic>
        <p:nvPicPr>
          <p:cNvPr id="1027" name="Picture 3" descr="http://www.fordvehicles.com/assets/images/vehicle/pg/f1508_pg_001_ext_enl.jp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 l="4571" t="9756" r="22286" b="10244"/>
          <a:stretch>
            <a:fillRect/>
          </a:stretch>
        </p:blipFill>
        <p:spPr bwMode="auto">
          <a:xfrm>
            <a:off x="2663826" y="2420537"/>
            <a:ext cx="871422" cy="558255"/>
          </a:xfrm>
          <a:prstGeom prst="rect">
            <a:avLst/>
          </a:prstGeom>
          <a:noFill/>
        </p:spPr>
      </p:pic>
      <p:pic>
        <p:nvPicPr>
          <p:cNvPr id="3074" name="Picture 2" descr="Image resul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048937"/>
            <a:ext cx="41148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300" dirty="0"/>
              <a:t>Fuel Properties</a:t>
            </a:r>
            <a:br>
              <a:rPr lang="en-US" sz="5300" dirty="0"/>
            </a:br>
            <a:r>
              <a:rPr lang="en-US" sz="2700" dirty="0"/>
              <a:t>AEN/TSM 220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09800"/>
            <a:ext cx="10972800" cy="3916364"/>
          </a:xfrm>
        </p:spPr>
        <p:txBody>
          <a:bodyPr>
            <a:normAutofit/>
          </a:bodyPr>
          <a:lstStyle/>
          <a:p>
            <a:r>
              <a:rPr lang="en-US" dirty="0"/>
              <a:t>Properties </a:t>
            </a:r>
          </a:p>
          <a:p>
            <a:r>
              <a:rPr lang="en-US" dirty="0"/>
              <a:t>Estimating Performance</a:t>
            </a:r>
          </a:p>
          <a:p>
            <a:r>
              <a:rPr lang="en-US" dirty="0"/>
              <a:t>Ignition Properties – Octane/Cetane</a:t>
            </a:r>
          </a:p>
          <a:p>
            <a:r>
              <a:rPr lang="en-US" dirty="0"/>
              <a:t>Engine Efficiency</a:t>
            </a:r>
          </a:p>
        </p:txBody>
      </p:sp>
      <p:pic>
        <p:nvPicPr>
          <p:cNvPr id="1026" name="Picture 2" descr="Image result for diesel engine cutawa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3"/>
          <a:stretch/>
        </p:blipFill>
        <p:spPr bwMode="auto">
          <a:xfrm>
            <a:off x="6934200" y="1228434"/>
            <a:ext cx="5140284" cy="4584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50752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gray fade background</Template>
  <TotalTime>3579</TotalTime>
  <Words>476</Words>
  <Application>Microsoft Office PowerPoint</Application>
  <PresentationFormat>Widescreen</PresentationFormat>
  <Paragraphs>111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Cambria Math</vt:lpstr>
      <vt:lpstr>Office Theme</vt:lpstr>
      <vt:lpstr>Fuel Properties AEN/TSM 220</vt:lpstr>
      <vt:lpstr>Fuel Properties</vt:lpstr>
      <vt:lpstr>Energy Density</vt:lpstr>
      <vt:lpstr>Typical SI Fuels</vt:lpstr>
      <vt:lpstr>CI Fuels</vt:lpstr>
      <vt:lpstr>Fuel Properties AEN/TSM 220</vt:lpstr>
      <vt:lpstr>Estimating Performance Differences</vt:lpstr>
      <vt:lpstr>Fuel Economy</vt:lpstr>
      <vt:lpstr>Fuel Properties AEN/TSM 220</vt:lpstr>
      <vt:lpstr>Octane/Cetane</vt:lpstr>
      <vt:lpstr>Octane/Cetane Implications</vt:lpstr>
      <vt:lpstr>Fuel Properties AEN/TSM 220</vt:lpstr>
      <vt:lpstr>Efficiency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BIOFUEL USE AND PERFORMANCE</dc:title>
  <dc:creator>Timothy S. Stombaugh</dc:creator>
  <cp:lastModifiedBy>Tim Stombaugh</cp:lastModifiedBy>
  <cp:revision>174</cp:revision>
  <cp:lastPrinted>2020-10-27T13:48:46Z</cp:lastPrinted>
  <dcterms:created xsi:type="dcterms:W3CDTF">2008-01-21T12:23:47Z</dcterms:created>
  <dcterms:modified xsi:type="dcterms:W3CDTF">2020-10-27T14:13:56Z</dcterms:modified>
</cp:coreProperties>
</file>