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4" r:id="rId3"/>
    <p:sldId id="349" r:id="rId4"/>
    <p:sldId id="295" r:id="rId5"/>
    <p:sldId id="296" r:id="rId6"/>
    <p:sldId id="297" r:id="rId7"/>
    <p:sldId id="298" r:id="rId8"/>
    <p:sldId id="299" r:id="rId9"/>
    <p:sldId id="292" r:id="rId10"/>
    <p:sldId id="300" r:id="rId11"/>
    <p:sldId id="353" r:id="rId12"/>
    <p:sldId id="301" r:id="rId13"/>
    <p:sldId id="355" r:id="rId14"/>
    <p:sldId id="357" r:id="rId15"/>
    <p:sldId id="358" r:id="rId16"/>
    <p:sldId id="361" r:id="rId17"/>
    <p:sldId id="359" r:id="rId18"/>
    <p:sldId id="311" r:id="rId19"/>
    <p:sldId id="312" r:id="rId20"/>
    <p:sldId id="356" r:id="rId21"/>
    <p:sldId id="318" r:id="rId22"/>
    <p:sldId id="302" r:id="rId23"/>
    <p:sldId id="316" r:id="rId24"/>
    <p:sldId id="306" r:id="rId25"/>
    <p:sldId id="308" r:id="rId26"/>
    <p:sldId id="290" r:id="rId27"/>
    <p:sldId id="362" r:id="rId28"/>
    <p:sldId id="268" r:id="rId29"/>
    <p:sldId id="324" r:id="rId30"/>
    <p:sldId id="348" r:id="rId31"/>
    <p:sldId id="34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94622" autoAdjust="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652D5E-8D6B-4EE4-9FFF-CC535B137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08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31ECDD-ED94-42AC-9843-DD12128AD8C7}" type="datetimeFigureOut">
              <a:rPr lang="en-US"/>
              <a:pPr>
                <a:defRPr/>
              </a:pPr>
              <a:t>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A4C989-5B9D-4FF9-AA5E-2E9E1CB5B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05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052942-7AAE-4930-959A-EC3DC83299C0}" type="slidenum">
              <a:rPr lang="en-AU" altLang="en-US" sz="1200" smtClean="0"/>
              <a:pPr eaLnBrk="1" hangingPunct="1"/>
              <a:t>2</a:t>
            </a:fld>
            <a:endParaRPr lang="en-AU" altLang="en-US" sz="1200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B939DF-0100-4484-9810-B920EE144793}" type="slidenum">
              <a:rPr lang="en-AU" altLang="en-US" sz="1200" smtClean="0"/>
              <a:pPr eaLnBrk="1" hangingPunct="1"/>
              <a:t>18</a:t>
            </a:fld>
            <a:endParaRPr lang="en-AU" altLang="en-US" sz="1200" smtClean="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A0D60D-FC94-4E44-B8DD-3D0FF6235BF3}" type="slidenum">
              <a:rPr lang="en-AU" altLang="en-US" sz="1200" smtClean="0"/>
              <a:pPr eaLnBrk="1" hangingPunct="1"/>
              <a:t>19</a:t>
            </a:fld>
            <a:endParaRPr lang="en-AU" altLang="en-US" sz="1200" smtClean="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11475C-F5EC-404B-B4AB-0B3DCCA6F3D0}" type="slidenum">
              <a:rPr lang="en-AU" altLang="en-US" sz="1200" smtClean="0"/>
              <a:pPr eaLnBrk="1" hangingPunct="1"/>
              <a:t>21</a:t>
            </a:fld>
            <a:endParaRPr lang="en-AU" altLang="en-US" sz="1200" smtClean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CDCAE5-D6DA-4703-A5E6-1BE163873D61}" type="slidenum">
              <a:rPr lang="en-AU" altLang="en-US" sz="1200" smtClean="0"/>
              <a:pPr eaLnBrk="1" hangingPunct="1"/>
              <a:t>22</a:t>
            </a:fld>
            <a:endParaRPr lang="en-AU" altLang="en-US" sz="1200" smtClean="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110D3A-0EA9-4121-8BF5-954F0A98970D}" type="slidenum">
              <a:rPr lang="en-AU" altLang="en-US" sz="1200" smtClean="0"/>
              <a:pPr eaLnBrk="1" hangingPunct="1"/>
              <a:t>23</a:t>
            </a:fld>
            <a:endParaRPr lang="en-AU" altLang="en-US" sz="1200" smtClean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B5D003-1B65-45E1-8ABF-ADB49FD9B808}" type="slidenum">
              <a:rPr lang="en-AU" altLang="en-US" sz="1200" smtClean="0"/>
              <a:pPr eaLnBrk="1" hangingPunct="1"/>
              <a:t>24</a:t>
            </a:fld>
            <a:endParaRPr lang="en-AU" altLang="en-US" sz="1200" smtClean="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09B820-807A-48F9-AE54-D44BDD59D5CB}" type="slidenum">
              <a:rPr lang="en-AU" altLang="en-US" sz="1200" smtClean="0"/>
              <a:pPr eaLnBrk="1" hangingPunct="1"/>
              <a:t>25</a:t>
            </a:fld>
            <a:endParaRPr lang="en-AU" altLang="en-US" sz="1200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EB1970-22DF-48D3-8E59-39C6DC202299}" type="slidenum">
              <a:rPr lang="en-AU" altLang="en-US" sz="1200" smtClean="0"/>
              <a:pPr eaLnBrk="1" hangingPunct="1"/>
              <a:t>27</a:t>
            </a:fld>
            <a:endParaRPr lang="en-AU" altLang="en-US" sz="1200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7E5C8F-054D-4D83-987C-2E6EE193A3E8}" type="slidenum">
              <a:rPr lang="en-AU" altLang="en-US" sz="1200" smtClean="0"/>
              <a:pPr eaLnBrk="1" hangingPunct="1"/>
              <a:t>29</a:t>
            </a:fld>
            <a:endParaRPr lang="en-AU" altLang="en-US" sz="1200" smtClean="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8BA183-2206-4509-881D-D2A7D2468F50}" type="slidenum">
              <a:rPr lang="en-AU" altLang="en-US" sz="1200" smtClean="0"/>
              <a:pPr eaLnBrk="1" hangingPunct="1"/>
              <a:t>30</a:t>
            </a:fld>
            <a:endParaRPr lang="en-AU" altLang="en-US" sz="1200" smtClean="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26CA4F-C9C3-48B9-919E-6CEBC08D9681}" type="slidenum">
              <a:rPr lang="en-AU" altLang="en-US" sz="1200" smtClean="0"/>
              <a:pPr eaLnBrk="1" hangingPunct="1"/>
              <a:t>4</a:t>
            </a:fld>
            <a:endParaRPr lang="en-AU" altLang="en-US" sz="1200" smtClean="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4AD8DD-C963-4C4A-8BB0-B813079E4047}" type="slidenum">
              <a:rPr lang="en-AU" altLang="en-US" sz="1200" smtClean="0"/>
              <a:pPr eaLnBrk="1" hangingPunct="1"/>
              <a:t>31</a:t>
            </a:fld>
            <a:endParaRPr lang="en-AU" altLang="en-US" sz="1200" smtClean="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874870-6DD6-4CB8-875C-3E12BF38FDA0}" type="slidenum">
              <a:rPr lang="en-AU" altLang="en-US" sz="1200" smtClean="0"/>
              <a:pPr eaLnBrk="1" hangingPunct="1"/>
              <a:t>5</a:t>
            </a:fld>
            <a:endParaRPr lang="en-AU" altLang="en-US" sz="1200" smtClean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3A5F99-D31F-460F-88A9-05F7FEF12500}" type="slidenum">
              <a:rPr lang="en-AU" altLang="en-US" sz="1200" smtClean="0"/>
              <a:pPr eaLnBrk="1" hangingPunct="1"/>
              <a:t>6</a:t>
            </a:fld>
            <a:endParaRPr lang="en-AU" altLang="en-US" sz="1200" smtClean="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79E7B5-D897-4096-8287-F2B56A4C34CC}" type="slidenum">
              <a:rPr lang="en-AU" altLang="en-US" sz="1200" smtClean="0"/>
              <a:pPr eaLnBrk="1" hangingPunct="1"/>
              <a:t>7</a:t>
            </a:fld>
            <a:endParaRPr lang="en-AU" altLang="en-US" sz="1200" smtClean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3225CB2-1908-4D2D-87DC-58FBE092389E}" type="slidenum">
              <a:rPr lang="en-AU" altLang="en-US" sz="1200" smtClean="0"/>
              <a:pPr eaLnBrk="1" hangingPunct="1"/>
              <a:t>8</a:t>
            </a:fld>
            <a:endParaRPr lang="en-AU" altLang="en-US" sz="1200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36B3D3-8396-426E-8D31-F78697C53BAD}" type="slidenum">
              <a:rPr lang="en-AU" altLang="en-US" sz="1200" smtClean="0"/>
              <a:pPr eaLnBrk="1" hangingPunct="1"/>
              <a:t>10</a:t>
            </a:fld>
            <a:endParaRPr lang="en-AU" altLang="en-US" sz="1200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0267DB-D9A3-421A-9546-99D78922550B}" type="slidenum">
              <a:rPr lang="en-AU" altLang="en-US" sz="1200" smtClean="0"/>
              <a:pPr eaLnBrk="1" hangingPunct="1"/>
              <a:t>12</a:t>
            </a:fld>
            <a:endParaRPr lang="en-AU" altLang="en-US" sz="1200" smtClean="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67BE4F-5A87-4BC1-B2B0-F39FBF08DDD8}" type="slidenum">
              <a:rPr lang="en-AU" altLang="en-US" sz="1200" smtClean="0"/>
              <a:pPr eaLnBrk="1" hangingPunct="1"/>
              <a:t>16</a:t>
            </a:fld>
            <a:endParaRPr lang="en-AU" altLang="en-US" sz="1200" smtClean="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1502-434E-4E84-995C-D3FCACBBE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65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DDC1C-1CF9-4F1E-9A2E-688BE58F9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278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01F11-6D9A-4101-9838-73C1D4276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3320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096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819400" y="1676400"/>
            <a:ext cx="6096000" cy="44196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98D71-4853-49B3-85C4-0784B990665D}" type="datetime1">
              <a:rPr lang="en-AU"/>
              <a:pPr>
                <a:defRPr/>
              </a:pPr>
              <a:t>19/02/2014</a:t>
            </a:fld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C4BE2-2204-47D0-BBA6-25BC13C7642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450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C2FD5-0BBE-4EDE-A385-419878840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885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6323-AD7E-4DF8-A51E-6A3A2D53E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1849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92367-4958-4DA5-BC26-004C504BF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953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FB939-363C-421A-8F5B-8EE70C9F0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286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E303C-92F5-45CA-9EBB-F6BF0F0F7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80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2BB0E-A1B8-4156-9D1A-75D6E8DBC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2913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BC23D-09E5-488C-BF68-6D8CC97A9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7336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4B7A-9C99-44DF-9872-C5EE8225D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107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4A44-1D06-480A-94C6-F0EE490EA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206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A1133-7926-4553-9B60-5E8F3C25E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853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1D0A1-7FC9-4A06-9959-FDE8A018D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930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292D810-88A2-4189-BEEB-42B023B4D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37" r:id="rId2"/>
    <p:sldLayoutId id="2147483849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50" r:id="rId9"/>
    <p:sldLayoutId id="2147483843" r:id="rId10"/>
    <p:sldLayoutId id="2147483844" r:id="rId11"/>
    <p:sldLayoutId id="2147483851" r:id="rId12"/>
    <p:sldLayoutId id="2147483845" r:id="rId13"/>
    <p:sldLayoutId id="2147483846" r:id="rId14"/>
    <p:sldLayoutId id="2147483847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soundfiles\bond.mid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gif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CE 120 Introduction to Civil Engineering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en-US" altLang="en-US" sz="3700" b="1" u="sng" smtClean="0">
                <a:solidFill>
                  <a:schemeClr val="bg1"/>
                </a:solidFill>
              </a:rPr>
              <a:t>Geotechnical Engineering</a:t>
            </a:r>
          </a:p>
          <a:p>
            <a:pPr marR="0" eaLnBrk="1" hangingPunct="1">
              <a:lnSpc>
                <a:spcPct val="80000"/>
              </a:lnSpc>
            </a:pPr>
            <a:endParaRPr lang="en-US" altLang="en-US" sz="1700" u="sng" smtClean="0">
              <a:solidFill>
                <a:schemeClr val="bg1"/>
              </a:solidFill>
            </a:endParaRPr>
          </a:p>
          <a:p>
            <a:pPr marR="0" eaLnBrk="1" hangingPunct="1">
              <a:lnSpc>
                <a:spcPct val="80000"/>
              </a:lnSpc>
            </a:pPr>
            <a:endParaRPr lang="en-US" altLang="en-US" sz="1700" u="sng" smtClean="0">
              <a:solidFill>
                <a:schemeClr val="bg1"/>
              </a:solidFill>
            </a:endParaRPr>
          </a:p>
          <a:p>
            <a:pPr marR="0" eaLnBrk="1" hangingPunct="1">
              <a:lnSpc>
                <a:spcPct val="80000"/>
              </a:lnSpc>
            </a:pPr>
            <a:r>
              <a:rPr lang="en-US" altLang="en-US" sz="2000" smtClean="0">
                <a:solidFill>
                  <a:schemeClr val="bg1"/>
                </a:solidFill>
              </a:rPr>
              <a:t>L. Sebastian Bryson</a:t>
            </a:r>
          </a:p>
          <a:p>
            <a:pPr marR="0" eaLnBrk="1" hangingPunct="1">
              <a:lnSpc>
                <a:spcPct val="80000"/>
              </a:lnSpc>
            </a:pPr>
            <a:r>
              <a:rPr lang="en-US" altLang="en-US" sz="2000" smtClean="0">
                <a:solidFill>
                  <a:schemeClr val="bg1"/>
                </a:solidFill>
              </a:rPr>
              <a:t>University of Kentucky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Deep Foundations</a:t>
            </a:r>
            <a:endParaRPr lang="en-AU" altLang="en-US" smtClean="0"/>
          </a:p>
        </p:txBody>
      </p:sp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987A4-FD42-4478-B327-6430CCC46511}" type="slidenum">
              <a:rPr lang="en-AU" smtClean="0"/>
              <a:pPr>
                <a:defRPr/>
              </a:pPr>
              <a:t>10</a:t>
            </a:fld>
            <a:endParaRPr lang="en-AU" smtClean="0"/>
          </a:p>
        </p:txBody>
      </p:sp>
      <p:grpSp>
        <p:nvGrpSpPr>
          <p:cNvPr id="18436" name="Group 6"/>
          <p:cNvGrpSpPr>
            <a:grpSpLocks/>
          </p:cNvGrpSpPr>
          <p:nvPr/>
        </p:nvGrpSpPr>
        <p:grpSpPr bwMode="auto">
          <a:xfrm>
            <a:off x="1371600" y="1295400"/>
            <a:ext cx="7239000" cy="5324475"/>
            <a:chOff x="1488" y="1104"/>
            <a:chExt cx="3712" cy="3067"/>
          </a:xfrm>
        </p:grpSpPr>
        <p:pic>
          <p:nvPicPr>
            <p:cNvPr id="18437" name="Picture 4" descr="C:\WINDOWS\Desktop\flood plain pil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104"/>
              <a:ext cx="3712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" name="Text Box 5"/>
            <p:cNvSpPr txBox="1">
              <a:spLocks noChangeArrowheads="1"/>
            </p:cNvSpPr>
            <p:nvPr/>
          </p:nvSpPr>
          <p:spPr bwMode="auto">
            <a:xfrm>
              <a:off x="1968" y="3936"/>
              <a:ext cx="283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Arial" charset="0"/>
                </a:rPr>
                <a:t>Driven timber piles, Pacific Highway</a:t>
              </a:r>
              <a:endParaRPr lang="en-AU" altLang="en-US" sz="2000">
                <a:latin typeface="Arial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Foundation Systems</a:t>
            </a:r>
          </a:p>
        </p:txBody>
      </p:sp>
      <p:pic>
        <p:nvPicPr>
          <p:cNvPr id="19459" name="Picture 10" descr="drilled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47963"/>
            <a:ext cx="4038600" cy="2779712"/>
          </a:xfrm>
          <a:noFill/>
        </p:spPr>
      </p:pic>
      <p:pic>
        <p:nvPicPr>
          <p:cNvPr id="19460" name="Picture 11" descr="drilled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765425"/>
            <a:ext cx="4038600" cy="2744788"/>
          </a:xfrm>
          <a:noFill/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95288" y="1524000"/>
            <a:ext cx="524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Deep Foundation Systems: Drilled Shafts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058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Retaining Walls</a:t>
            </a:r>
            <a:endParaRPr lang="en-AU" dirty="0" smtClean="0"/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algn="ctr">
              <a:defRPr/>
            </a:pPr>
            <a:fld id="{E85AB249-C51C-47F7-B834-EF9BDE62C6E8}" type="slidenum">
              <a:rPr lang="en-AU"/>
              <a:pPr algn="ctr">
                <a:defRPr/>
              </a:pPr>
              <a:t>12</a:t>
            </a:fld>
            <a:endParaRPr lang="en-AU"/>
          </a:p>
        </p:txBody>
      </p:sp>
      <p:grpSp>
        <p:nvGrpSpPr>
          <p:cNvPr id="20484" name="Group 1092"/>
          <p:cNvGrpSpPr>
            <a:grpSpLocks/>
          </p:cNvGrpSpPr>
          <p:nvPr/>
        </p:nvGrpSpPr>
        <p:grpSpPr bwMode="auto">
          <a:xfrm>
            <a:off x="2133600" y="1828800"/>
            <a:ext cx="6781800" cy="4876800"/>
            <a:chOff x="1344" y="1152"/>
            <a:chExt cx="4272" cy="3072"/>
          </a:xfrm>
        </p:grpSpPr>
        <p:grpSp>
          <p:nvGrpSpPr>
            <p:cNvPr id="20486" name="Group 1088"/>
            <p:cNvGrpSpPr>
              <a:grpSpLocks/>
            </p:cNvGrpSpPr>
            <p:nvPr/>
          </p:nvGrpSpPr>
          <p:grpSpPr bwMode="auto">
            <a:xfrm>
              <a:off x="1344" y="1152"/>
              <a:ext cx="4272" cy="3072"/>
              <a:chOff x="1344" y="1056"/>
              <a:chExt cx="4272" cy="3072"/>
            </a:xfrm>
          </p:grpSpPr>
          <p:grpSp>
            <p:nvGrpSpPr>
              <p:cNvPr id="20488" name="Group 1086"/>
              <p:cNvGrpSpPr>
                <a:grpSpLocks/>
              </p:cNvGrpSpPr>
              <p:nvPr/>
            </p:nvGrpSpPr>
            <p:grpSpPr bwMode="auto">
              <a:xfrm>
                <a:off x="1344" y="1056"/>
                <a:ext cx="4272" cy="3072"/>
                <a:chOff x="1344" y="1056"/>
                <a:chExt cx="4272" cy="3072"/>
              </a:xfrm>
            </p:grpSpPr>
            <p:sp>
              <p:nvSpPr>
                <p:cNvPr id="20507" name="Rectangle 1052"/>
                <p:cNvSpPr>
                  <a:spLocks noChangeArrowheads="1"/>
                </p:cNvSpPr>
                <p:nvPr/>
              </p:nvSpPr>
              <p:spPr bwMode="auto">
                <a:xfrm>
                  <a:off x="1344" y="1056"/>
                  <a:ext cx="4272" cy="307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20508" name="Group 1075"/>
                <p:cNvGrpSpPr>
                  <a:grpSpLocks/>
                </p:cNvGrpSpPr>
                <p:nvPr/>
              </p:nvGrpSpPr>
              <p:grpSpPr bwMode="auto">
                <a:xfrm>
                  <a:off x="1344" y="2304"/>
                  <a:ext cx="4272" cy="1824"/>
                  <a:chOff x="1344" y="2304"/>
                  <a:chExt cx="4272" cy="1824"/>
                </a:xfrm>
              </p:grpSpPr>
              <p:sp>
                <p:nvSpPr>
                  <p:cNvPr id="20509" name="Rectangle 1072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3792"/>
                    <a:ext cx="4272" cy="336"/>
                  </a:xfrm>
                  <a:prstGeom prst="rect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0510" name="Rectangle 1073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2304"/>
                    <a:ext cx="816" cy="1488"/>
                  </a:xfrm>
                  <a:prstGeom prst="rect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0511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2304"/>
                    <a:ext cx="816" cy="1488"/>
                  </a:xfrm>
                  <a:prstGeom prst="rect">
                    <a:avLst/>
                  </a:pr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0512" name="Arc 1070"/>
                  <p:cNvSpPr>
                    <a:spLocks/>
                  </p:cNvSpPr>
                  <p:nvPr/>
                </p:nvSpPr>
                <p:spPr bwMode="auto">
                  <a:xfrm>
                    <a:off x="3504" y="3696"/>
                    <a:ext cx="960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13" name="Arc 1071"/>
                  <p:cNvSpPr>
                    <a:spLocks/>
                  </p:cNvSpPr>
                  <p:nvPr/>
                </p:nvSpPr>
                <p:spPr bwMode="auto">
                  <a:xfrm flipH="1">
                    <a:off x="2496" y="3696"/>
                    <a:ext cx="1008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CC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489" name="Group 1081"/>
              <p:cNvGrpSpPr>
                <a:grpSpLocks/>
              </p:cNvGrpSpPr>
              <p:nvPr/>
            </p:nvGrpSpPr>
            <p:grpSpPr bwMode="auto">
              <a:xfrm>
                <a:off x="2688" y="3168"/>
                <a:ext cx="432" cy="576"/>
                <a:chOff x="2544" y="1536"/>
                <a:chExt cx="432" cy="576"/>
              </a:xfrm>
            </p:grpSpPr>
            <p:sp>
              <p:nvSpPr>
                <p:cNvPr id="20503" name="AutoShape 1077"/>
                <p:cNvSpPr>
                  <a:spLocks noChangeArrowheads="1"/>
                </p:cNvSpPr>
                <p:nvPr/>
              </p:nvSpPr>
              <p:spPr bwMode="auto">
                <a:xfrm rot="5400000">
                  <a:off x="2522" y="1995"/>
                  <a:ext cx="187" cy="4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04" name="AutoShape 1078"/>
                <p:cNvSpPr>
                  <a:spLocks noChangeArrowheads="1"/>
                </p:cNvSpPr>
                <p:nvPr/>
              </p:nvSpPr>
              <p:spPr bwMode="auto">
                <a:xfrm rot="5400000">
                  <a:off x="2810" y="1995"/>
                  <a:ext cx="187" cy="4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05" name="Rectangle 1079"/>
                <p:cNvSpPr>
                  <a:spLocks noChangeArrowheads="1"/>
                </p:cNvSpPr>
                <p:nvPr/>
              </p:nvSpPr>
              <p:spPr bwMode="auto">
                <a:xfrm>
                  <a:off x="2544" y="1536"/>
                  <a:ext cx="432" cy="499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06" name="Text Box 1080"/>
                <p:cNvSpPr txBox="1">
                  <a:spLocks noChangeArrowheads="1"/>
                </p:cNvSpPr>
                <p:nvPr/>
              </p:nvSpPr>
              <p:spPr bwMode="auto">
                <a:xfrm>
                  <a:off x="2640" y="1632"/>
                  <a:ext cx="336" cy="2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900">
                      <a:solidFill>
                        <a:schemeClr val="bg1"/>
                      </a:solidFill>
                      <a:latin typeface="Arial" charset="0"/>
                    </a:rPr>
                    <a:t>Road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900">
                      <a:solidFill>
                        <a:schemeClr val="bg1"/>
                      </a:solidFill>
                      <a:latin typeface="Arial" charset="0"/>
                    </a:rPr>
                    <a:t>Train</a:t>
                  </a:r>
                  <a:endParaRPr lang="en-AU" altLang="en-US" sz="90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  <p:pic>
            <p:nvPicPr>
              <p:cNvPr id="20490" name="Picture 1082" descr="C:\images2\carfrontview1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3360"/>
                <a:ext cx="43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491" name="Group 1085"/>
              <p:cNvGrpSpPr>
                <a:grpSpLocks/>
              </p:cNvGrpSpPr>
              <p:nvPr/>
            </p:nvGrpSpPr>
            <p:grpSpPr bwMode="auto">
              <a:xfrm>
                <a:off x="1392" y="2304"/>
                <a:ext cx="3552" cy="1536"/>
                <a:chOff x="1392" y="2304"/>
                <a:chExt cx="3552" cy="1536"/>
              </a:xfrm>
            </p:grpSpPr>
            <p:grpSp>
              <p:nvGrpSpPr>
                <p:cNvPr id="20492" name="Group 1062"/>
                <p:cNvGrpSpPr>
                  <a:grpSpLocks/>
                </p:cNvGrpSpPr>
                <p:nvPr/>
              </p:nvGrpSpPr>
              <p:grpSpPr bwMode="auto">
                <a:xfrm>
                  <a:off x="2016" y="2304"/>
                  <a:ext cx="2928" cy="1536"/>
                  <a:chOff x="2016" y="2304"/>
                  <a:chExt cx="2928" cy="1536"/>
                </a:xfrm>
              </p:grpSpPr>
              <p:grpSp>
                <p:nvGrpSpPr>
                  <p:cNvPr id="20494" name="Group 1055"/>
                  <p:cNvGrpSpPr>
                    <a:grpSpLocks/>
                  </p:cNvGrpSpPr>
                  <p:nvPr/>
                </p:nvGrpSpPr>
                <p:grpSpPr bwMode="auto">
                  <a:xfrm>
                    <a:off x="2016" y="2448"/>
                    <a:ext cx="480" cy="1392"/>
                    <a:chOff x="2400" y="2448"/>
                    <a:chExt cx="480" cy="1392"/>
                  </a:xfrm>
                </p:grpSpPr>
                <p:sp>
                  <p:nvSpPr>
                    <p:cNvPr id="20501" name="Rectangle 10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2448"/>
                      <a:ext cx="192" cy="1248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20502" name="Rectangle 10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3696"/>
                      <a:ext cx="480" cy="14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grpSp>
                <p:nvGrpSpPr>
                  <p:cNvPr id="20495" name="Group 1056"/>
                  <p:cNvGrpSpPr>
                    <a:grpSpLocks/>
                  </p:cNvGrpSpPr>
                  <p:nvPr/>
                </p:nvGrpSpPr>
                <p:grpSpPr bwMode="auto">
                  <a:xfrm>
                    <a:off x="4464" y="2448"/>
                    <a:ext cx="480" cy="1392"/>
                    <a:chOff x="2400" y="2448"/>
                    <a:chExt cx="480" cy="1392"/>
                  </a:xfrm>
                </p:grpSpPr>
                <p:sp>
                  <p:nvSpPr>
                    <p:cNvPr id="20499" name="Rectangle 10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2448"/>
                      <a:ext cx="192" cy="1248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20500" name="Rectangle 10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3696"/>
                      <a:ext cx="480" cy="14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sp>
                <p:nvSpPr>
                  <p:cNvPr id="20496" name="Rectangle 105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304"/>
                    <a:ext cx="2640" cy="144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0497" name="AutoShape 106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352" y="2448"/>
                    <a:ext cx="1152" cy="192"/>
                  </a:xfrm>
                  <a:prstGeom prst="rtTriangl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0498" name="AutoShape 106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3456" y="2448"/>
                    <a:ext cx="1152" cy="192"/>
                  </a:xfrm>
                  <a:prstGeom prst="rtTriangl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20493" name="AutoShape 1084"/>
                <p:cNvSpPr>
                  <a:spLocks/>
                </p:cNvSpPr>
                <p:nvPr/>
              </p:nvSpPr>
              <p:spPr bwMode="auto">
                <a:xfrm>
                  <a:off x="1392" y="2544"/>
                  <a:ext cx="672" cy="384"/>
                </a:xfrm>
                <a:prstGeom prst="borderCallout2">
                  <a:avLst>
                    <a:gd name="adj1" fmla="val 18750"/>
                    <a:gd name="adj2" fmla="val 107144"/>
                    <a:gd name="adj3" fmla="val 18750"/>
                    <a:gd name="adj4" fmla="val 118898"/>
                    <a:gd name="adj5" fmla="val 93750"/>
                    <a:gd name="adj6" fmla="val 131102"/>
                  </a:avLst>
                </a:prstGeom>
                <a:solidFill>
                  <a:srgbClr val="FFFFCC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2000">
                      <a:latin typeface="Arial Narrow" pitchFamily="34" charset="0"/>
                    </a:rPr>
                    <a:t>retaining wall</a:t>
                  </a:r>
                  <a:endParaRPr lang="en-AU" altLang="en-US" sz="2000">
                    <a:latin typeface="Arial Narrow" pitchFamily="34" charset="0"/>
                  </a:endParaRPr>
                </a:p>
              </p:txBody>
            </p:sp>
          </p:grpSp>
        </p:grpSp>
        <p:pic>
          <p:nvPicPr>
            <p:cNvPr id="20487" name="Picture 1090" descr="C:\images2\car(14)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208"/>
              <a:ext cx="34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5" name="Text Box 1089"/>
          <p:cNvSpPr txBox="1">
            <a:spLocks noChangeArrowheads="1"/>
          </p:cNvSpPr>
          <p:nvPr/>
        </p:nvSpPr>
        <p:spPr bwMode="auto">
          <a:xfrm>
            <a:off x="762000" y="2209800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charset="0"/>
              </a:rPr>
              <a:t>~ Prevent soils from from spreading laterally</a:t>
            </a:r>
            <a:endParaRPr lang="en-AU" altLang="en-US" sz="280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86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</a:rPr>
              <a:t>Earth Pressure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and Retaining Walls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accent2"/>
                </a:solidFill>
              </a:rPr>
              <a:t>Reinforced Earth Walls</a:t>
            </a:r>
          </a:p>
          <a:p>
            <a:pPr eaLnBrk="1" hangingPunct="1">
              <a:buFontTx/>
              <a:buNone/>
            </a:pPr>
            <a:endParaRPr lang="en-US" altLang="en-US" sz="2800" smtClean="0">
              <a:solidFill>
                <a:schemeClr val="accent2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943600" y="5638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(</a:t>
            </a:r>
            <a:r>
              <a:rPr lang="en-US" altLang="en-US" sz="1400">
                <a:cs typeface="Arial" charset="0"/>
              </a:rPr>
              <a:t>The Reinforced Wall Company 2003</a:t>
            </a:r>
            <a:r>
              <a:rPr lang="en-US" altLang="en-US" sz="1400"/>
              <a:t>)</a:t>
            </a:r>
          </a:p>
        </p:txBody>
      </p:sp>
      <p:pic>
        <p:nvPicPr>
          <p:cNvPr id="21509" name="Picture 5" descr="reataining wal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35275"/>
            <a:ext cx="396716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reataining wall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4059238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solidFill>
                  <a:schemeClr val="accent2"/>
                </a:solidFill>
              </a:rPr>
              <a:t>Retaining Structure Systems</a:t>
            </a:r>
            <a:r>
              <a:rPr lang="en-US" altLang="en-US" sz="4800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accent2"/>
                </a:solidFill>
              </a:rPr>
              <a:t>Gavions</a:t>
            </a:r>
          </a:p>
          <a:p>
            <a:pPr eaLnBrk="1" hangingPunct="1">
              <a:buFontTx/>
              <a:buNone/>
            </a:pPr>
            <a:endParaRPr lang="en-US" altLang="en-US" sz="2800" smtClean="0">
              <a:solidFill>
                <a:schemeClr val="accent2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400800" y="5715000"/>
            <a:ext cx="2374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(</a:t>
            </a:r>
            <a:r>
              <a:rPr lang="en-US" altLang="en-US" sz="1600">
                <a:cs typeface="Arial" charset="0"/>
              </a:rPr>
              <a:t>Gaviones LEMAC (2003</a:t>
            </a:r>
            <a:r>
              <a:rPr lang="en-US" altLang="en-US" sz="1600"/>
              <a:t>)</a:t>
            </a:r>
          </a:p>
        </p:txBody>
      </p:sp>
      <p:pic>
        <p:nvPicPr>
          <p:cNvPr id="22533" name="Picture 5" descr="gavione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388461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gavione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41036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>
                <a:solidFill>
                  <a:schemeClr val="accent2"/>
                </a:solidFill>
              </a:rPr>
              <a:t>Retaining Structure Systems</a:t>
            </a:r>
            <a:r>
              <a:rPr lang="en-US" altLang="en-US" sz="4800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accent2"/>
                </a:solidFill>
              </a:rPr>
              <a:t>Tie-backs</a:t>
            </a:r>
          </a:p>
          <a:p>
            <a:pPr eaLnBrk="1" hangingPunct="1">
              <a:buFontTx/>
              <a:buNone/>
            </a:pPr>
            <a:endParaRPr lang="en-US" altLang="en-US" sz="2400" smtClean="0">
              <a:solidFill>
                <a:schemeClr val="accent2"/>
              </a:solidFill>
            </a:endParaRPr>
          </a:p>
        </p:txBody>
      </p:sp>
      <p:pic>
        <p:nvPicPr>
          <p:cNvPr id="23556" name="Picture 4" descr="Slurry Trench Diaphragm Wall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133600"/>
            <a:ext cx="3043238" cy="4529138"/>
          </a:xfrm>
          <a:noFill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096000" y="6324600"/>
            <a:ext cx="234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(Boulanger and Duncan 2003)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0"/>
            <a:ext cx="8077200" cy="7620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Soil Nailing:</a:t>
            </a:r>
            <a:r>
              <a:rPr lang="en-US" sz="2400" dirty="0" smtClean="0">
                <a:latin typeface="Arial" charset="0"/>
              </a:rPr>
              <a:t> steel rods placed into holes drilled into the walls and grouted</a:t>
            </a:r>
            <a:endParaRPr lang="en-AU" sz="2400" dirty="0" smtClean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algn="ctr">
              <a:defRPr/>
            </a:pPr>
            <a:fld id="{9437FDD6-85CC-428D-95EC-4FEC8787EAA6}" type="slidenum">
              <a:rPr lang="en-AU"/>
              <a:pPr algn="ctr">
                <a:defRPr/>
              </a:pPr>
              <a:t>16</a:t>
            </a:fld>
            <a:endParaRPr lang="en-AU"/>
          </a:p>
        </p:txBody>
      </p:sp>
      <p:pic>
        <p:nvPicPr>
          <p:cNvPr id="24580" name="Picture 3" descr="C:\imagefoundations\21 10 00 drill  soil nai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6388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1295400"/>
          </a:xfrm>
          <a:prstGeom prst="rect">
            <a:avLst/>
          </a:prstGeom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Retaining Structure Systems</a:t>
            </a:r>
            <a:r>
              <a:rPr lang="en-US" sz="48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en-US" sz="4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solidFill>
                  <a:schemeClr val="accent2"/>
                </a:solidFill>
              </a:rPr>
              <a:t>Retaining Structure Systems</a:t>
            </a:r>
            <a:r>
              <a:rPr lang="en-US" altLang="en-US" sz="4800" smtClean="0"/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5334000" cy="6858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accent2"/>
                </a:solidFill>
              </a:rPr>
              <a:t>Excavation Support Systems</a:t>
            </a:r>
          </a:p>
          <a:p>
            <a:pPr eaLnBrk="1" hangingPunct="1">
              <a:buFontTx/>
              <a:buNone/>
            </a:pPr>
            <a:endParaRPr lang="en-US" altLang="en-US" sz="2400" smtClean="0">
              <a:solidFill>
                <a:schemeClr val="accent2"/>
              </a:solidFill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362200" y="2286000"/>
          <a:ext cx="51435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 File" r:id="rId3" imgW="8128418" imgH="6502734" progId="ImageExpertImage">
                  <p:embed/>
                </p:oleObj>
              </mc:Choice>
              <mc:Fallback>
                <p:oleObj name="Image File" r:id="rId3" imgW="8128418" imgH="6502734" progId="ImageExpertIm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86000"/>
                        <a:ext cx="51435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Sheet Piles</a:t>
            </a:r>
            <a:endParaRPr lang="en-AU" altLang="en-US" smtClean="0"/>
          </a:p>
        </p:txBody>
      </p:sp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E5E5E0-88ED-48DC-8118-BFC040ADA2DF}" type="slidenum">
              <a:rPr lang="en-AU" smtClean="0"/>
              <a:pPr>
                <a:defRPr/>
              </a:pPr>
              <a:t>18</a:t>
            </a:fld>
            <a:endParaRPr lang="en-AU" smtClean="0"/>
          </a:p>
        </p:txBody>
      </p: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990600" y="12192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charset="0"/>
              </a:rPr>
              <a:t>~ sheets of interlocking steel or timber driven into the ground, forming a continuous sheet</a:t>
            </a:r>
            <a:endParaRPr lang="en-AU" altLang="en-US" sz="2800">
              <a:latin typeface="Arial" charset="0"/>
            </a:endParaRPr>
          </a:p>
        </p:txBody>
      </p:sp>
      <p:pic>
        <p:nvPicPr>
          <p:cNvPr id="25605" name="Picture 20" descr="C:\imageani1\BD13658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7429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33"/>
          <p:cNvGrpSpPr>
            <a:grpSpLocks/>
          </p:cNvGrpSpPr>
          <p:nvPr/>
        </p:nvGrpSpPr>
        <p:grpSpPr bwMode="auto">
          <a:xfrm>
            <a:off x="2209800" y="2590800"/>
            <a:ext cx="6477000" cy="4267200"/>
            <a:chOff x="1392" y="1632"/>
            <a:chExt cx="4080" cy="2688"/>
          </a:xfrm>
        </p:grpSpPr>
        <p:grpSp>
          <p:nvGrpSpPr>
            <p:cNvPr id="25608" name="Group 31"/>
            <p:cNvGrpSpPr>
              <a:grpSpLocks/>
            </p:cNvGrpSpPr>
            <p:nvPr/>
          </p:nvGrpSpPr>
          <p:grpSpPr bwMode="auto">
            <a:xfrm>
              <a:off x="1392" y="1632"/>
              <a:ext cx="4080" cy="2688"/>
              <a:chOff x="1392" y="1632"/>
              <a:chExt cx="4080" cy="2688"/>
            </a:xfrm>
          </p:grpSpPr>
          <p:grpSp>
            <p:nvGrpSpPr>
              <p:cNvPr id="25610" name="Group 21"/>
              <p:cNvGrpSpPr>
                <a:grpSpLocks/>
              </p:cNvGrpSpPr>
              <p:nvPr/>
            </p:nvGrpSpPr>
            <p:grpSpPr bwMode="auto">
              <a:xfrm>
                <a:off x="1392" y="1920"/>
                <a:ext cx="4080" cy="2400"/>
                <a:chOff x="1392" y="1920"/>
                <a:chExt cx="4080" cy="2400"/>
              </a:xfrm>
            </p:grpSpPr>
            <p:sp>
              <p:nvSpPr>
                <p:cNvPr id="25616" name="Rectangle 4"/>
                <p:cNvSpPr>
                  <a:spLocks noChangeArrowheads="1"/>
                </p:cNvSpPr>
                <p:nvPr/>
              </p:nvSpPr>
              <p:spPr bwMode="auto">
                <a:xfrm>
                  <a:off x="1392" y="2256"/>
                  <a:ext cx="2256" cy="2064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17" name="Rectangle 5"/>
                <p:cNvSpPr>
                  <a:spLocks noChangeArrowheads="1"/>
                </p:cNvSpPr>
                <p:nvPr/>
              </p:nvSpPr>
              <p:spPr bwMode="auto">
                <a:xfrm>
                  <a:off x="3648" y="3504"/>
                  <a:ext cx="1824" cy="816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18" name="Rectangle 6" descr="Water droplets"/>
                <p:cNvSpPr>
                  <a:spLocks noChangeArrowheads="1"/>
                </p:cNvSpPr>
                <p:nvPr/>
              </p:nvSpPr>
              <p:spPr bwMode="auto">
                <a:xfrm>
                  <a:off x="3648" y="2448"/>
                  <a:ext cx="1824" cy="1056"/>
                </a:xfrm>
                <a:prstGeom prst="rect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19" name="Line 7"/>
                <p:cNvSpPr>
                  <a:spLocks noChangeShapeType="1"/>
                </p:cNvSpPr>
                <p:nvPr/>
              </p:nvSpPr>
              <p:spPr bwMode="auto">
                <a:xfrm>
                  <a:off x="3648" y="2208"/>
                  <a:ext cx="0" cy="1728"/>
                </a:xfrm>
                <a:prstGeom prst="line">
                  <a:avLst/>
                </a:prstGeom>
                <a:noFill/>
                <a:ln w="889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784" y="2592"/>
                  <a:ext cx="86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1" name="Rectangle 9"/>
                <p:cNvSpPr>
                  <a:spLocks noChangeArrowheads="1"/>
                </p:cNvSpPr>
                <p:nvPr/>
              </p:nvSpPr>
              <p:spPr bwMode="auto">
                <a:xfrm>
                  <a:off x="2544" y="2544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25622" name="Group 18"/>
                <p:cNvGrpSpPr>
                  <a:grpSpLocks/>
                </p:cNvGrpSpPr>
                <p:nvPr/>
              </p:nvGrpSpPr>
              <p:grpSpPr bwMode="auto">
                <a:xfrm>
                  <a:off x="3792" y="1920"/>
                  <a:ext cx="720" cy="1200"/>
                  <a:chOff x="3984" y="1632"/>
                  <a:chExt cx="720" cy="1200"/>
                </a:xfrm>
              </p:grpSpPr>
              <p:grpSp>
                <p:nvGrpSpPr>
                  <p:cNvPr id="25623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3984" y="1632"/>
                    <a:ext cx="720" cy="1200"/>
                    <a:chOff x="1488" y="2016"/>
                    <a:chExt cx="720" cy="1200"/>
                  </a:xfrm>
                </p:grpSpPr>
                <p:sp>
                  <p:nvSpPr>
                    <p:cNvPr id="25625" name="Arc 1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1488" y="2496"/>
                      <a:ext cx="384" cy="72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26" name="Arc 12"/>
                    <p:cNvSpPr>
                      <a:spLocks/>
                    </p:cNvSpPr>
                    <p:nvPr/>
                  </p:nvSpPr>
                  <p:spPr bwMode="auto">
                    <a:xfrm flipV="1">
                      <a:off x="1824" y="2496"/>
                      <a:ext cx="384" cy="72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27" name="AutoShape 1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536" y="2400"/>
                      <a:ext cx="576" cy="9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3075 w 21600"/>
                        <a:gd name="T13" fmla="*/ 3150 h 21600"/>
                        <a:gd name="T14" fmla="*/ 18525 w 21600"/>
                        <a:gd name="T15" fmla="*/ 1845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536" y="21600"/>
                          </a:lnTo>
                          <a:lnTo>
                            <a:pt x="19064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28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2304"/>
                      <a:ext cx="384" cy="96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25629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6" y="2016"/>
                      <a:ext cx="96" cy="288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sp>
                <p:nvSpPr>
                  <p:cNvPr id="25624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76" y="2304"/>
                    <a:ext cx="384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2000">
                        <a:latin typeface="Arial Narrow" pitchFamily="34" charset="0"/>
                      </a:rPr>
                      <a:t>ship</a:t>
                    </a:r>
                    <a:endParaRPr lang="en-AU" altLang="en-US" sz="2000">
                      <a:latin typeface="Arial Narrow" pitchFamily="34" charset="0"/>
                    </a:endParaRPr>
                  </a:p>
                </p:txBody>
              </p:sp>
            </p:grpSp>
          </p:grpSp>
          <p:grpSp>
            <p:nvGrpSpPr>
              <p:cNvPr id="25611" name="Group 29"/>
              <p:cNvGrpSpPr>
                <a:grpSpLocks/>
              </p:cNvGrpSpPr>
              <p:nvPr/>
            </p:nvGrpSpPr>
            <p:grpSpPr bwMode="auto">
              <a:xfrm>
                <a:off x="1488" y="1632"/>
                <a:ext cx="960" cy="624"/>
                <a:chOff x="1488" y="1632"/>
                <a:chExt cx="960" cy="624"/>
              </a:xfrm>
            </p:grpSpPr>
            <p:sp>
              <p:nvSpPr>
                <p:cNvPr id="25613" name="Rectangle 23"/>
                <p:cNvSpPr>
                  <a:spLocks noChangeArrowheads="1"/>
                </p:cNvSpPr>
                <p:nvPr/>
              </p:nvSpPr>
              <p:spPr bwMode="auto">
                <a:xfrm>
                  <a:off x="1632" y="1824"/>
                  <a:ext cx="624" cy="43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14" name="AutoShape 24"/>
                <p:cNvSpPr>
                  <a:spLocks noChangeArrowheads="1"/>
                </p:cNvSpPr>
                <p:nvPr/>
              </p:nvSpPr>
              <p:spPr bwMode="auto">
                <a:xfrm>
                  <a:off x="1488" y="1632"/>
                  <a:ext cx="960" cy="19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1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632" y="1920"/>
                  <a:ext cx="67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1600">
                      <a:solidFill>
                        <a:schemeClr val="bg1"/>
                      </a:solidFill>
                      <a:latin typeface="Arial Narrow" pitchFamily="34" charset="0"/>
                    </a:rPr>
                    <a:t>warehouse</a:t>
                  </a:r>
                  <a:endParaRPr lang="en-AU" altLang="en-US" sz="160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</p:grpSp>
          <p:sp>
            <p:nvSpPr>
              <p:cNvPr id="25612" name="AutoShape 30"/>
              <p:cNvSpPr>
                <a:spLocks noChangeArrowheads="1"/>
              </p:cNvSpPr>
              <p:nvPr/>
            </p:nvSpPr>
            <p:spPr bwMode="auto">
              <a:xfrm>
                <a:off x="2736" y="3216"/>
                <a:ext cx="768" cy="288"/>
              </a:xfrm>
              <a:prstGeom prst="wedgeRoundRectCallout">
                <a:avLst>
                  <a:gd name="adj1" fmla="val 65366"/>
                  <a:gd name="adj2" fmla="val 78472"/>
                  <a:gd name="adj3" fmla="val 16667"/>
                </a:avLst>
              </a:prstGeom>
              <a:solidFill>
                <a:srgbClr val="FFFFCC"/>
              </a:solidFill>
              <a:ln w="1905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800" b="1">
                    <a:latin typeface="Arial Narrow" pitchFamily="34" charset="0"/>
                  </a:rPr>
                  <a:t>sheet pile</a:t>
                </a:r>
                <a:endParaRPr lang="en-AU" altLang="en-US" sz="1800" b="1">
                  <a:latin typeface="Arial Narrow" pitchFamily="34" charset="0"/>
                </a:endParaRPr>
              </a:p>
            </p:txBody>
          </p:sp>
        </p:grpSp>
        <p:sp>
          <p:nvSpPr>
            <p:cNvPr id="25609" name="AutoShape 32"/>
            <p:cNvSpPr>
              <a:spLocks noChangeArrowheads="1"/>
            </p:cNvSpPr>
            <p:nvPr/>
          </p:nvSpPr>
          <p:spPr bwMode="auto">
            <a:xfrm flipV="1">
              <a:off x="4992" y="2352"/>
              <a:ext cx="144" cy="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25607" name="Picture 35" descr="C:\imageani2\ship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00200"/>
            <a:ext cx="1143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Sheet Piles</a:t>
            </a:r>
            <a:endParaRPr lang="en-AU" altLang="en-US" smtClean="0"/>
          </a:p>
        </p:txBody>
      </p:sp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1A9E74-A464-4124-8EA6-66BCC0A7FA12}" type="slidenum">
              <a:rPr lang="en-AU" smtClean="0"/>
              <a:pPr>
                <a:defRPr/>
              </a:pPr>
              <a:t>19</a:t>
            </a:fld>
            <a:endParaRPr lang="en-AU" smtClean="0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371600" y="1219200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charset="0"/>
              </a:rPr>
              <a:t>~ resist lateral earth pressures</a:t>
            </a:r>
            <a:endParaRPr lang="en-AU" altLang="en-US" sz="2800">
              <a:latin typeface="Arial" charset="0"/>
            </a:endParaRPr>
          </a:p>
        </p:txBody>
      </p:sp>
      <p:pic>
        <p:nvPicPr>
          <p:cNvPr id="26629" name="Picture 28" descr="C:\imagefoundations\sheetpil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" t="4065" r="9091" b="6520"/>
          <a:stretch>
            <a:fillRect/>
          </a:stretch>
        </p:blipFill>
        <p:spPr bwMode="auto">
          <a:xfrm>
            <a:off x="5486400" y="3209925"/>
            <a:ext cx="31242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29"/>
          <p:cNvSpPr txBox="1">
            <a:spLocks noChangeArrowheads="1"/>
          </p:cNvSpPr>
          <p:nvPr/>
        </p:nvSpPr>
        <p:spPr bwMode="auto">
          <a:xfrm>
            <a:off x="1371600" y="2362200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charset="0"/>
              </a:rPr>
              <a:t>~ used in excavations, waterfront structures</a:t>
            </a:r>
            <a:endParaRPr lang="en-AU" altLang="en-US" sz="2800">
              <a:latin typeface="Arial" charset="0"/>
            </a:endParaRPr>
          </a:p>
        </p:txBody>
      </p:sp>
      <p:pic>
        <p:nvPicPr>
          <p:cNvPr id="26631" name="Picture 6" descr="C:\imagefoundations\sheetpil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3429000"/>
            <a:ext cx="40227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3"/>
          <p:cNvSpPr txBox="1">
            <a:spLocks noChangeArrowheads="1"/>
          </p:cNvSpPr>
          <p:nvPr/>
        </p:nvSpPr>
        <p:spPr bwMode="auto">
          <a:xfrm>
            <a:off x="1371600" y="1828800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charset="0"/>
              </a:rPr>
              <a:t>~ used in temporary works</a:t>
            </a:r>
            <a:endParaRPr lang="en-AU" altLang="en-US" sz="280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97155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Introduction to Geotechnical Engineering</a:t>
            </a:r>
            <a:endParaRPr lang="en-AU" altLang="en-US" sz="3600" smtClean="0"/>
          </a:p>
        </p:txBody>
      </p:sp>
      <p:sp>
        <p:nvSpPr>
          <p:cNvPr id="8195" name="Rectangle 7"/>
          <p:cNvSpPr>
            <a:spLocks noGrp="1" noChangeArrowheads="1"/>
          </p:cNvSpPr>
          <p:nvPr>
            <p:ph idx="1"/>
          </p:nvPr>
        </p:nvSpPr>
        <p:spPr>
          <a:xfrm>
            <a:off x="4038600" y="1935163"/>
            <a:ext cx="4648200" cy="1951037"/>
          </a:xfrm>
        </p:spPr>
        <p:txBody>
          <a:bodyPr/>
          <a:lstStyle/>
          <a:p>
            <a:pPr eaLnBrk="1" hangingPunct="1"/>
            <a:r>
              <a:rPr lang="en-US" altLang="en-US" smtClean="0"/>
              <a:t>All Civil Engineering begins with Geotechnical Engineering</a:t>
            </a:r>
            <a:endParaRPr lang="en-AU" altLang="en-US" smtClean="0"/>
          </a:p>
        </p:txBody>
      </p:sp>
      <p:sp>
        <p:nvSpPr>
          <p:cNvPr id="409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8A573-182E-453F-8B5A-82410198D4D7}" type="slidenum">
              <a:rPr lang="en-AU"/>
              <a:pPr>
                <a:defRPr/>
              </a:pPr>
              <a:t>2</a:t>
            </a:fld>
            <a:endParaRPr lang="en-AU"/>
          </a:p>
        </p:txBody>
      </p:sp>
      <p:grpSp>
        <p:nvGrpSpPr>
          <p:cNvPr id="8197" name="Group 54"/>
          <p:cNvGrpSpPr>
            <a:grpSpLocks/>
          </p:cNvGrpSpPr>
          <p:nvPr/>
        </p:nvGrpSpPr>
        <p:grpSpPr bwMode="auto">
          <a:xfrm>
            <a:off x="0" y="2743200"/>
            <a:ext cx="5181600" cy="3886200"/>
            <a:chOff x="1872" y="1584"/>
            <a:chExt cx="3264" cy="2448"/>
          </a:xfrm>
        </p:grpSpPr>
        <p:grpSp>
          <p:nvGrpSpPr>
            <p:cNvPr id="8199" name="Group 53"/>
            <p:cNvGrpSpPr>
              <a:grpSpLocks/>
            </p:cNvGrpSpPr>
            <p:nvPr/>
          </p:nvGrpSpPr>
          <p:grpSpPr bwMode="auto">
            <a:xfrm>
              <a:off x="1872" y="1584"/>
              <a:ext cx="3264" cy="2448"/>
              <a:chOff x="1872" y="1584"/>
              <a:chExt cx="3264" cy="2448"/>
            </a:xfrm>
          </p:grpSpPr>
          <p:grpSp>
            <p:nvGrpSpPr>
              <p:cNvPr id="8201" name="Group 49"/>
              <p:cNvGrpSpPr>
                <a:grpSpLocks/>
              </p:cNvGrpSpPr>
              <p:nvPr/>
            </p:nvGrpSpPr>
            <p:grpSpPr bwMode="auto">
              <a:xfrm>
                <a:off x="1872" y="2592"/>
                <a:ext cx="3264" cy="1440"/>
                <a:chOff x="1872" y="2304"/>
                <a:chExt cx="3264" cy="1269"/>
              </a:xfrm>
            </p:grpSpPr>
            <p:sp>
              <p:nvSpPr>
                <p:cNvPr id="8224" name="Freeform 15"/>
                <p:cNvSpPr>
                  <a:spLocks/>
                </p:cNvSpPr>
                <p:nvPr/>
              </p:nvSpPr>
              <p:spPr bwMode="auto">
                <a:xfrm>
                  <a:off x="1872" y="2304"/>
                  <a:ext cx="3248" cy="1269"/>
                </a:xfrm>
                <a:custGeom>
                  <a:avLst/>
                  <a:gdLst>
                    <a:gd name="T0" fmla="*/ 41 w 3248"/>
                    <a:gd name="T1" fmla="*/ 93 h 1269"/>
                    <a:gd name="T2" fmla="*/ 65 w 3248"/>
                    <a:gd name="T3" fmla="*/ 374 h 1269"/>
                    <a:gd name="T4" fmla="*/ 236 w 3248"/>
                    <a:gd name="T5" fmla="*/ 560 h 1269"/>
                    <a:gd name="T6" fmla="*/ 322 w 3248"/>
                    <a:gd name="T7" fmla="*/ 856 h 1269"/>
                    <a:gd name="T8" fmla="*/ 438 w 3248"/>
                    <a:gd name="T9" fmla="*/ 942 h 1269"/>
                    <a:gd name="T10" fmla="*/ 890 w 3248"/>
                    <a:gd name="T11" fmla="*/ 1027 h 1269"/>
                    <a:gd name="T12" fmla="*/ 1084 w 3248"/>
                    <a:gd name="T13" fmla="*/ 1035 h 1269"/>
                    <a:gd name="T14" fmla="*/ 1186 w 3248"/>
                    <a:gd name="T15" fmla="*/ 1129 h 1269"/>
                    <a:gd name="T16" fmla="*/ 1295 w 3248"/>
                    <a:gd name="T17" fmla="*/ 1191 h 1269"/>
                    <a:gd name="T18" fmla="*/ 1637 w 3248"/>
                    <a:gd name="T19" fmla="*/ 1269 h 1269"/>
                    <a:gd name="T20" fmla="*/ 2236 w 3248"/>
                    <a:gd name="T21" fmla="*/ 1261 h 1269"/>
                    <a:gd name="T22" fmla="*/ 2299 w 3248"/>
                    <a:gd name="T23" fmla="*/ 1245 h 1269"/>
                    <a:gd name="T24" fmla="*/ 2392 w 3248"/>
                    <a:gd name="T25" fmla="*/ 1152 h 1269"/>
                    <a:gd name="T26" fmla="*/ 2563 w 3248"/>
                    <a:gd name="T27" fmla="*/ 1012 h 1269"/>
                    <a:gd name="T28" fmla="*/ 2610 w 3248"/>
                    <a:gd name="T29" fmla="*/ 1004 h 1269"/>
                    <a:gd name="T30" fmla="*/ 2859 w 3248"/>
                    <a:gd name="T31" fmla="*/ 950 h 1269"/>
                    <a:gd name="T32" fmla="*/ 2984 w 3248"/>
                    <a:gd name="T33" fmla="*/ 880 h 1269"/>
                    <a:gd name="T34" fmla="*/ 3023 w 3248"/>
                    <a:gd name="T35" fmla="*/ 825 h 1269"/>
                    <a:gd name="T36" fmla="*/ 3038 w 3248"/>
                    <a:gd name="T37" fmla="*/ 771 h 1269"/>
                    <a:gd name="T38" fmla="*/ 3093 w 3248"/>
                    <a:gd name="T39" fmla="*/ 662 h 1269"/>
                    <a:gd name="T40" fmla="*/ 3108 w 3248"/>
                    <a:gd name="T41" fmla="*/ 599 h 1269"/>
                    <a:gd name="T42" fmla="*/ 3170 w 3248"/>
                    <a:gd name="T43" fmla="*/ 506 h 1269"/>
                    <a:gd name="T44" fmla="*/ 3209 w 3248"/>
                    <a:gd name="T45" fmla="*/ 420 h 1269"/>
                    <a:gd name="T46" fmla="*/ 3248 w 3248"/>
                    <a:gd name="T47" fmla="*/ 257 h 1269"/>
                    <a:gd name="T48" fmla="*/ 3241 w 3248"/>
                    <a:gd name="T49" fmla="*/ 109 h 126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248"/>
                    <a:gd name="T76" fmla="*/ 0 h 1269"/>
                    <a:gd name="T77" fmla="*/ 3248 w 3248"/>
                    <a:gd name="T78" fmla="*/ 1269 h 126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248" h="1269">
                      <a:moveTo>
                        <a:pt x="41" y="93"/>
                      </a:moveTo>
                      <a:cubicBezTo>
                        <a:pt x="102" y="216"/>
                        <a:pt x="0" y="0"/>
                        <a:pt x="65" y="374"/>
                      </a:cubicBezTo>
                      <a:cubicBezTo>
                        <a:pt x="77" y="442"/>
                        <a:pt x="204" y="501"/>
                        <a:pt x="236" y="560"/>
                      </a:cubicBezTo>
                      <a:cubicBezTo>
                        <a:pt x="286" y="652"/>
                        <a:pt x="296" y="756"/>
                        <a:pt x="322" y="856"/>
                      </a:cubicBezTo>
                      <a:cubicBezTo>
                        <a:pt x="336" y="910"/>
                        <a:pt x="394" y="930"/>
                        <a:pt x="438" y="942"/>
                      </a:cubicBezTo>
                      <a:cubicBezTo>
                        <a:pt x="589" y="984"/>
                        <a:pt x="732" y="1018"/>
                        <a:pt x="890" y="1027"/>
                      </a:cubicBezTo>
                      <a:cubicBezTo>
                        <a:pt x="955" y="1031"/>
                        <a:pt x="1019" y="1032"/>
                        <a:pt x="1084" y="1035"/>
                      </a:cubicBezTo>
                      <a:cubicBezTo>
                        <a:pt x="1140" y="1049"/>
                        <a:pt x="1155" y="1082"/>
                        <a:pt x="1186" y="1129"/>
                      </a:cubicBezTo>
                      <a:cubicBezTo>
                        <a:pt x="1190" y="1134"/>
                        <a:pt x="1279" y="1183"/>
                        <a:pt x="1295" y="1191"/>
                      </a:cubicBezTo>
                      <a:cubicBezTo>
                        <a:pt x="1402" y="1244"/>
                        <a:pt x="1521" y="1249"/>
                        <a:pt x="1637" y="1269"/>
                      </a:cubicBezTo>
                      <a:cubicBezTo>
                        <a:pt x="1837" y="1266"/>
                        <a:pt x="2036" y="1268"/>
                        <a:pt x="2236" y="1261"/>
                      </a:cubicBezTo>
                      <a:cubicBezTo>
                        <a:pt x="2258" y="1260"/>
                        <a:pt x="2299" y="1245"/>
                        <a:pt x="2299" y="1245"/>
                      </a:cubicBezTo>
                      <a:cubicBezTo>
                        <a:pt x="2338" y="1220"/>
                        <a:pt x="2361" y="1183"/>
                        <a:pt x="2392" y="1152"/>
                      </a:cubicBezTo>
                      <a:cubicBezTo>
                        <a:pt x="2443" y="1101"/>
                        <a:pt x="2505" y="1054"/>
                        <a:pt x="2563" y="1012"/>
                      </a:cubicBezTo>
                      <a:cubicBezTo>
                        <a:pt x="2576" y="1003"/>
                        <a:pt x="2594" y="1007"/>
                        <a:pt x="2610" y="1004"/>
                      </a:cubicBezTo>
                      <a:cubicBezTo>
                        <a:pt x="2691" y="974"/>
                        <a:pt x="2774" y="963"/>
                        <a:pt x="2859" y="950"/>
                      </a:cubicBezTo>
                      <a:cubicBezTo>
                        <a:pt x="2909" y="933"/>
                        <a:pt x="2942" y="911"/>
                        <a:pt x="2984" y="880"/>
                      </a:cubicBezTo>
                      <a:cubicBezTo>
                        <a:pt x="2996" y="861"/>
                        <a:pt x="3014" y="845"/>
                        <a:pt x="3023" y="825"/>
                      </a:cubicBezTo>
                      <a:cubicBezTo>
                        <a:pt x="3031" y="808"/>
                        <a:pt x="3032" y="789"/>
                        <a:pt x="3038" y="771"/>
                      </a:cubicBezTo>
                      <a:cubicBezTo>
                        <a:pt x="3051" y="735"/>
                        <a:pt x="3075" y="696"/>
                        <a:pt x="3093" y="662"/>
                      </a:cubicBezTo>
                      <a:cubicBezTo>
                        <a:pt x="3094" y="656"/>
                        <a:pt x="3105" y="605"/>
                        <a:pt x="3108" y="599"/>
                      </a:cubicBezTo>
                      <a:cubicBezTo>
                        <a:pt x="3123" y="570"/>
                        <a:pt x="3159" y="538"/>
                        <a:pt x="3170" y="506"/>
                      </a:cubicBezTo>
                      <a:cubicBezTo>
                        <a:pt x="3186" y="461"/>
                        <a:pt x="3174" y="490"/>
                        <a:pt x="3209" y="420"/>
                      </a:cubicBezTo>
                      <a:cubicBezTo>
                        <a:pt x="3234" y="370"/>
                        <a:pt x="3238" y="311"/>
                        <a:pt x="3248" y="257"/>
                      </a:cubicBezTo>
                      <a:cubicBezTo>
                        <a:pt x="3241" y="124"/>
                        <a:pt x="3241" y="174"/>
                        <a:pt x="3241" y="109"/>
                      </a:cubicBezTo>
                    </a:path>
                  </a:pathLst>
                </a:custGeom>
                <a:solidFill>
                  <a:srgbClr val="CC9900"/>
                </a:solidFill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5" name="Line 14"/>
                <p:cNvSpPr>
                  <a:spLocks noChangeShapeType="1"/>
                </p:cNvSpPr>
                <p:nvPr/>
              </p:nvSpPr>
              <p:spPr bwMode="auto">
                <a:xfrm>
                  <a:off x="1920" y="2400"/>
                  <a:ext cx="3216" cy="0"/>
                </a:xfrm>
                <a:prstGeom prst="line">
                  <a:avLst/>
                </a:prstGeom>
                <a:noFill/>
                <a:ln w="3175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2" name="Group 48"/>
              <p:cNvGrpSpPr>
                <a:grpSpLocks/>
              </p:cNvGrpSpPr>
              <p:nvPr/>
            </p:nvGrpSpPr>
            <p:grpSpPr bwMode="auto">
              <a:xfrm>
                <a:off x="3072" y="1584"/>
                <a:ext cx="960" cy="1104"/>
                <a:chOff x="3072" y="1296"/>
                <a:chExt cx="960" cy="1104"/>
              </a:xfrm>
            </p:grpSpPr>
            <p:sp>
              <p:nvSpPr>
                <p:cNvPr id="8203" name="Rectangle 16"/>
                <p:cNvSpPr>
                  <a:spLocks noChangeArrowheads="1"/>
                </p:cNvSpPr>
                <p:nvPr/>
              </p:nvSpPr>
              <p:spPr bwMode="auto">
                <a:xfrm>
                  <a:off x="3216" y="1488"/>
                  <a:ext cx="672" cy="91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204" name="AutoShape 29"/>
                <p:cNvSpPr>
                  <a:spLocks noChangeArrowheads="1"/>
                </p:cNvSpPr>
                <p:nvPr/>
              </p:nvSpPr>
              <p:spPr bwMode="auto">
                <a:xfrm>
                  <a:off x="3072" y="1296"/>
                  <a:ext cx="960" cy="19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8205" name="Group 47"/>
                <p:cNvGrpSpPr>
                  <a:grpSpLocks/>
                </p:cNvGrpSpPr>
                <p:nvPr/>
              </p:nvGrpSpPr>
              <p:grpSpPr bwMode="auto">
                <a:xfrm>
                  <a:off x="3264" y="1584"/>
                  <a:ext cx="576" cy="816"/>
                  <a:chOff x="3264" y="1584"/>
                  <a:chExt cx="576" cy="816"/>
                </a:xfrm>
              </p:grpSpPr>
              <p:sp>
                <p:nvSpPr>
                  <p:cNvPr id="820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1584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07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584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08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728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09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872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10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016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11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160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12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1584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13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1728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14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304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15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1728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16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1872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17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016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18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160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19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304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20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1872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21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016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22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160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23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304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</p:grpSp>
        <p:sp>
          <p:nvSpPr>
            <p:cNvPr id="8200" name="Text Box 50"/>
            <p:cNvSpPr txBox="1">
              <a:spLocks noChangeArrowheads="1"/>
            </p:cNvSpPr>
            <p:nvPr/>
          </p:nvSpPr>
          <p:spPr bwMode="auto">
            <a:xfrm>
              <a:off x="3360" y="2832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Arial Narrow" pitchFamily="34" charset="0"/>
                </a:rPr>
                <a:t>ground</a:t>
              </a:r>
              <a:endParaRPr lang="en-AU" altLang="en-US">
                <a:latin typeface="Arial Narrow" pitchFamily="34" charset="0"/>
              </a:endParaRPr>
            </a:p>
          </p:txBody>
        </p:sp>
      </p:grpSp>
      <p:pic>
        <p:nvPicPr>
          <p:cNvPr id="4152" name="bond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25" y="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numSld="1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5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8600" cy="1371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Sheet Pile Walls</a:t>
            </a:r>
          </a:p>
        </p:txBody>
      </p:sp>
      <p:pic>
        <p:nvPicPr>
          <p:cNvPr id="27651" name="Picture 4" descr="Sheet piles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0738" y="1981200"/>
            <a:ext cx="2808287" cy="4267200"/>
          </a:xfrm>
          <a:noFill/>
        </p:spPr>
      </p:pic>
      <p:pic>
        <p:nvPicPr>
          <p:cNvPr id="27652" name="Picture 5" descr="Sheet piles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95600"/>
            <a:ext cx="5229225" cy="3409950"/>
          </a:xfrm>
          <a:noFill/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6248400" y="6400800"/>
            <a:ext cx="234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(Boulanger and Duncan 2003)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Tunneling</a:t>
            </a:r>
            <a:endParaRPr lang="en-AU" altLang="en-US" smtClean="0"/>
          </a:p>
        </p:txBody>
      </p:sp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algn="ctr">
              <a:defRPr/>
            </a:pPr>
            <a:fld id="{F7FA9D3D-4F73-44A9-9DEF-014FA90F4B31}" type="slidenum">
              <a:rPr lang="en-AU"/>
              <a:pPr algn="ctr">
                <a:defRPr/>
              </a:pPr>
              <a:t>21</a:t>
            </a:fld>
            <a:endParaRPr lang="en-AU"/>
          </a:p>
        </p:txBody>
      </p:sp>
      <p:pic>
        <p:nvPicPr>
          <p:cNvPr id="29700" name="Picture 8" descr="C:\imagefoundations\tunnelli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8227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cross-drift tunn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1894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tunnel boring mach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Earth Dams</a:t>
            </a:r>
            <a:endParaRPr lang="en-AU" smtClean="0"/>
          </a:p>
        </p:txBody>
      </p:sp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algn="ctr">
              <a:defRPr/>
            </a:pPr>
            <a:fld id="{3D48E841-C371-4A0D-99F7-6157D12CB389}" type="slidenum">
              <a:rPr lang="en-AU"/>
              <a:pPr algn="ctr">
                <a:defRPr/>
              </a:pPr>
              <a:t>22</a:t>
            </a:fld>
            <a:endParaRPr lang="en-AU"/>
          </a:p>
        </p:txBody>
      </p:sp>
      <p:sp>
        <p:nvSpPr>
          <p:cNvPr id="30724" name="Text Box 15"/>
          <p:cNvSpPr txBox="1">
            <a:spLocks noChangeArrowheads="1"/>
          </p:cNvSpPr>
          <p:nvPr/>
        </p:nvSpPr>
        <p:spPr bwMode="auto">
          <a:xfrm>
            <a:off x="3429000" y="1143000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charset="0"/>
              </a:rPr>
              <a:t>~ for impounding water</a:t>
            </a:r>
            <a:endParaRPr lang="en-AU" altLang="en-US" sz="2800">
              <a:latin typeface="Arial" charset="0"/>
            </a:endParaRPr>
          </a:p>
        </p:txBody>
      </p:sp>
      <p:grpSp>
        <p:nvGrpSpPr>
          <p:cNvPr id="30725" name="Group 19"/>
          <p:cNvGrpSpPr>
            <a:grpSpLocks/>
          </p:cNvGrpSpPr>
          <p:nvPr/>
        </p:nvGrpSpPr>
        <p:grpSpPr bwMode="auto">
          <a:xfrm>
            <a:off x="1828800" y="2057400"/>
            <a:ext cx="6477000" cy="4114800"/>
            <a:chOff x="1152" y="1296"/>
            <a:chExt cx="4080" cy="2592"/>
          </a:xfrm>
        </p:grpSpPr>
        <p:grpSp>
          <p:nvGrpSpPr>
            <p:cNvPr id="30727" name="Group 18"/>
            <p:cNvGrpSpPr>
              <a:grpSpLocks/>
            </p:cNvGrpSpPr>
            <p:nvPr/>
          </p:nvGrpSpPr>
          <p:grpSpPr bwMode="auto">
            <a:xfrm>
              <a:off x="1152" y="1296"/>
              <a:ext cx="4080" cy="2592"/>
              <a:chOff x="1152" y="1296"/>
              <a:chExt cx="4080" cy="2592"/>
            </a:xfrm>
          </p:grpSpPr>
          <p:grpSp>
            <p:nvGrpSpPr>
              <p:cNvPr id="30729" name="Group 16"/>
              <p:cNvGrpSpPr>
                <a:grpSpLocks/>
              </p:cNvGrpSpPr>
              <p:nvPr/>
            </p:nvGrpSpPr>
            <p:grpSpPr bwMode="auto">
              <a:xfrm>
                <a:off x="1152" y="1296"/>
                <a:ext cx="4080" cy="2592"/>
                <a:chOff x="1152" y="1296"/>
                <a:chExt cx="4080" cy="2592"/>
              </a:xfrm>
            </p:grpSpPr>
            <p:sp>
              <p:nvSpPr>
                <p:cNvPr id="30732" name="Rectangle 10" descr="Sand"/>
                <p:cNvSpPr>
                  <a:spLocks noChangeArrowheads="1"/>
                </p:cNvSpPr>
                <p:nvPr/>
              </p:nvSpPr>
              <p:spPr bwMode="auto">
                <a:xfrm>
                  <a:off x="1152" y="2688"/>
                  <a:ext cx="4080" cy="1200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>
                      <a:solidFill>
                        <a:schemeClr val="bg1"/>
                      </a:solidFill>
                      <a:latin typeface="Arial Narrow" pitchFamily="34" charset="0"/>
                    </a:rPr>
                    <a:t>soil</a:t>
                  </a:r>
                  <a:endParaRPr lang="en-AU" altLang="en-US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0733" name="Rectangle 11" descr="Water droplets"/>
                <p:cNvSpPr>
                  <a:spLocks noChangeArrowheads="1"/>
                </p:cNvSpPr>
                <p:nvPr/>
              </p:nvSpPr>
              <p:spPr bwMode="auto">
                <a:xfrm>
                  <a:off x="1152" y="1488"/>
                  <a:ext cx="1776" cy="1200"/>
                </a:xfrm>
                <a:prstGeom prst="rect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>
                      <a:latin typeface="Arial Narrow" pitchFamily="34" charset="0"/>
                    </a:rPr>
                    <a:t>reservoir</a:t>
                  </a:r>
                  <a:endParaRPr lang="en-AU" altLang="en-US">
                    <a:latin typeface="Arial Narrow" pitchFamily="34" charset="0"/>
                  </a:endParaRPr>
                </a:p>
              </p:txBody>
            </p:sp>
            <p:sp>
              <p:nvSpPr>
                <p:cNvPr id="30734" name="AutoShape 9"/>
                <p:cNvSpPr>
                  <a:spLocks noChangeArrowheads="1"/>
                </p:cNvSpPr>
                <p:nvPr/>
              </p:nvSpPr>
              <p:spPr bwMode="auto">
                <a:xfrm flipV="1">
                  <a:off x="2064" y="1296"/>
                  <a:ext cx="2400" cy="13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967 w 21600"/>
                    <a:gd name="T13" fmla="*/ 5974 h 21600"/>
                    <a:gd name="T14" fmla="*/ 15633 w 21600"/>
                    <a:gd name="T15" fmla="*/ 1562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333" y="21600"/>
                      </a:lnTo>
                      <a:lnTo>
                        <a:pt x="132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35" name="AutoShape 7"/>
                <p:cNvSpPr>
                  <a:spLocks noChangeArrowheads="1"/>
                </p:cNvSpPr>
                <p:nvPr/>
              </p:nvSpPr>
              <p:spPr bwMode="auto">
                <a:xfrm flipV="1">
                  <a:off x="2928" y="1296"/>
                  <a:ext cx="720" cy="13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36" name="AutoShape 14"/>
                <p:cNvSpPr>
                  <a:spLocks noChangeArrowheads="1"/>
                </p:cNvSpPr>
                <p:nvPr/>
              </p:nvSpPr>
              <p:spPr bwMode="auto">
                <a:xfrm flipV="1">
                  <a:off x="1776" y="1392"/>
                  <a:ext cx="144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30730" name="Text Box 12"/>
              <p:cNvSpPr txBox="1">
                <a:spLocks noChangeArrowheads="1"/>
              </p:cNvSpPr>
              <p:nvPr/>
            </p:nvSpPr>
            <p:spPr bwMode="auto">
              <a:xfrm>
                <a:off x="3072" y="2208"/>
                <a:ext cx="432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  <a:latin typeface="Arial Narrow" pitchFamily="34" charset="0"/>
                  </a:rPr>
                  <a:t>clay core</a:t>
                </a:r>
                <a:endParaRPr lang="en-AU" altLang="en-US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0731" name="AutoShape 6"/>
              <p:cNvSpPr>
                <a:spLocks noChangeArrowheads="1"/>
              </p:cNvSpPr>
              <p:nvPr/>
            </p:nvSpPr>
            <p:spPr bwMode="auto">
              <a:xfrm>
                <a:off x="2928" y="2688"/>
                <a:ext cx="720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28" name="Text Box 13"/>
            <p:cNvSpPr txBox="1">
              <a:spLocks noChangeArrowheads="1"/>
            </p:cNvSpPr>
            <p:nvPr/>
          </p:nvSpPr>
          <p:spPr bwMode="auto">
            <a:xfrm>
              <a:off x="3744" y="235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  <a:latin typeface="Arial Narrow" pitchFamily="34" charset="0"/>
                </a:rPr>
                <a:t>shell</a:t>
              </a:r>
              <a:endParaRPr lang="en-AU" altLang="en-US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30726" name="Picture 22" descr="C:\imageani1\AG00180_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23780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Landslides</a:t>
            </a:r>
            <a:endParaRPr lang="en-AU" altLang="en-US" smtClean="0"/>
          </a:p>
        </p:txBody>
      </p:sp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algn="ctr">
              <a:defRPr/>
            </a:pPr>
            <a:fld id="{3759006A-5E71-407C-B756-4DC63B0245AE}" type="slidenum">
              <a:rPr lang="en-AU"/>
              <a:pPr algn="ctr">
                <a:defRPr/>
              </a:pPr>
              <a:t>23</a:t>
            </a:fld>
            <a:endParaRPr lang="en-AU"/>
          </a:p>
        </p:txBody>
      </p:sp>
      <p:pic>
        <p:nvPicPr>
          <p:cNvPr id="31748" name="Picture 12" descr="C:\imagefoundations\landsl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r="1852" b="2812"/>
          <a:stretch>
            <a:fillRect/>
          </a:stretch>
        </p:blipFill>
        <p:spPr bwMode="auto">
          <a:xfrm>
            <a:off x="4648200" y="1617663"/>
            <a:ext cx="44958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5" descr="C:\imagefoundations\landslid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r="3268" b="11632"/>
          <a:stretch>
            <a:fillRect/>
          </a:stretch>
        </p:blipFill>
        <p:spPr bwMode="auto">
          <a:xfrm>
            <a:off x="1066800" y="2209800"/>
            <a:ext cx="35052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Earthworks</a:t>
            </a:r>
            <a:endParaRPr lang="en-AU" altLang="en-US" smtClean="0"/>
          </a:p>
        </p:txBody>
      </p:sp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algn="ctr">
              <a:defRPr/>
            </a:pPr>
            <a:fld id="{D9D37509-F230-47CF-B2BE-AED2DF00A3BE}" type="slidenum">
              <a:rPr lang="en-AU"/>
              <a:pPr algn="ctr">
                <a:defRPr/>
              </a:pPr>
              <a:t>24</a:t>
            </a:fld>
            <a:endParaRPr lang="en-AU"/>
          </a:p>
        </p:txBody>
      </p:sp>
      <p:pic>
        <p:nvPicPr>
          <p:cNvPr id="32772" name="Picture 9" descr="C:\imagefoundations\2 9 00 657 PUSH P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5867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0" y="39624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Roadwork, Pacific Highway</a:t>
            </a:r>
            <a:endParaRPr lang="en-AU" altLang="en-US" sz="2000">
              <a:latin typeface="Arial" charset="0"/>
            </a:endParaRPr>
          </a:p>
        </p:txBody>
      </p:sp>
      <p:sp>
        <p:nvSpPr>
          <p:cNvPr id="32774" name="Text Box 11"/>
          <p:cNvSpPr txBox="1">
            <a:spLocks noChangeArrowheads="1"/>
          </p:cNvSpPr>
          <p:nvPr/>
        </p:nvSpPr>
        <p:spPr bwMode="auto">
          <a:xfrm>
            <a:off x="914400" y="12954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charset="0"/>
              </a:rPr>
              <a:t>~ preparing the ground prior to construction</a:t>
            </a:r>
            <a:endParaRPr lang="en-AU" altLang="en-US" sz="2800">
              <a:latin typeface="Arial" charset="0"/>
            </a:endParaRP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Geofabrics</a:t>
            </a:r>
            <a:endParaRPr lang="en-AU" altLang="en-US" smtClean="0"/>
          </a:p>
        </p:txBody>
      </p:sp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7C88FB-9D34-432C-B5E4-102DB85F7BB0}" type="slidenum">
              <a:rPr lang="en-AU" smtClean="0"/>
              <a:pPr>
                <a:defRPr/>
              </a:pPr>
              <a:t>25</a:t>
            </a:fld>
            <a:endParaRPr lang="en-AU" smtClean="0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685800" y="10668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charset="0"/>
              </a:rPr>
              <a:t>~ used for reinforcement, separation, filtration and drainage in roads, retaining walls, embankments…</a:t>
            </a:r>
            <a:endParaRPr lang="en-AU" altLang="en-US" sz="2800">
              <a:latin typeface="Arial" charset="0"/>
            </a:endParaRPr>
          </a:p>
        </p:txBody>
      </p:sp>
      <p:grpSp>
        <p:nvGrpSpPr>
          <p:cNvPr id="33797" name="Group 7"/>
          <p:cNvGrpSpPr>
            <a:grpSpLocks/>
          </p:cNvGrpSpPr>
          <p:nvPr/>
        </p:nvGrpSpPr>
        <p:grpSpPr bwMode="auto">
          <a:xfrm>
            <a:off x="2895600" y="2135188"/>
            <a:ext cx="5410200" cy="4586287"/>
            <a:chOff x="1824" y="1345"/>
            <a:chExt cx="3408" cy="2889"/>
          </a:xfrm>
        </p:grpSpPr>
        <p:pic>
          <p:nvPicPr>
            <p:cNvPr id="33798" name="Picture 4" descr="C:\imagefoundations\18 8 00 FABRI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345"/>
              <a:ext cx="3408" cy="2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9" name="Text Box 6"/>
            <p:cNvSpPr txBox="1">
              <a:spLocks noChangeArrowheads="1"/>
            </p:cNvSpPr>
            <p:nvPr/>
          </p:nvSpPr>
          <p:spPr bwMode="auto">
            <a:xfrm>
              <a:off x="2352" y="3984"/>
              <a:ext cx="26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Arial" charset="0"/>
                </a:rPr>
                <a:t>Geofabrics used on Pacific Highway</a:t>
              </a:r>
              <a:endParaRPr lang="en-AU" altLang="en-US" sz="2000">
                <a:latin typeface="Arial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Geosynthetics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01000" cy="41148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accent2"/>
                </a:solidFill>
              </a:rPr>
              <a:t>Geosynthetic stabilized walls</a:t>
            </a:r>
          </a:p>
          <a:p>
            <a:pPr eaLnBrk="1" hangingPunct="1">
              <a:buFontTx/>
              <a:buNone/>
            </a:pPr>
            <a:endParaRPr lang="en-US" altLang="en-US" sz="2000" u="sng" smtClean="0">
              <a:solidFill>
                <a:schemeClr val="accent2"/>
              </a:solidFill>
            </a:endParaRPr>
          </a:p>
        </p:txBody>
      </p:sp>
      <p:pic>
        <p:nvPicPr>
          <p:cNvPr id="34820" name="Picture 10" descr="reinforc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325" y="2514600"/>
            <a:ext cx="4546600" cy="3505200"/>
          </a:xfrm>
          <a:noFill/>
        </p:spPr>
      </p:pic>
      <p:pic>
        <p:nvPicPr>
          <p:cNvPr id="34821" name="Picture 11" descr="alcoa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803400"/>
            <a:ext cx="3581400" cy="4094163"/>
          </a:xfrm>
          <a:noFill/>
        </p:spPr>
      </p:pic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2286000" y="1905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5334000" y="6172200"/>
            <a:ext cx="3451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(Environmental Science &amp; Engineering 2007)</a:t>
            </a:r>
          </a:p>
        </p:txBody>
      </p:sp>
      <p:sp>
        <p:nvSpPr>
          <p:cNvPr id="34824" name="Text Box 13"/>
          <p:cNvSpPr txBox="1">
            <a:spLocks noChangeArrowheads="1"/>
          </p:cNvSpPr>
          <p:nvPr/>
        </p:nvSpPr>
        <p:spPr bwMode="auto">
          <a:xfrm>
            <a:off x="1295400" y="6096000"/>
            <a:ext cx="2352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(kshitija.wordpress.com 2007)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914400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Mechanically Stabilized Earth Walls</a:t>
            </a:r>
            <a:endParaRPr lang="en-AU" altLang="en-US" sz="4400" smtClean="0"/>
          </a:p>
        </p:txBody>
      </p:sp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DF2B57-6240-484D-9EFA-C54295E84F9F}" type="slidenum">
              <a:rPr lang="en-AU" smtClean="0"/>
              <a:pPr>
                <a:defRPr/>
              </a:pPr>
              <a:t>27</a:t>
            </a:fld>
            <a:endParaRPr lang="en-AU" smtClean="0"/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685800" y="1066800"/>
            <a:ext cx="845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charset="0"/>
              </a:rPr>
              <a:t>~ using geofabrics to strengthen the soil</a:t>
            </a:r>
            <a:endParaRPr lang="en-AU" altLang="en-US" sz="2800">
              <a:latin typeface="Arial" charset="0"/>
            </a:endParaRPr>
          </a:p>
        </p:txBody>
      </p:sp>
      <p:pic>
        <p:nvPicPr>
          <p:cNvPr id="26632" name="Picture 8" descr="C:\WINDOWS\Desktop\rewall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317750"/>
            <a:ext cx="4800600" cy="315753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5846" name="Picture 9" descr="C:\imagefoundations\REWALL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732213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1981200" y="1066800"/>
            <a:ext cx="1752600" cy="1676400"/>
            <a:chOff x="1248" y="672"/>
            <a:chExt cx="1104" cy="1056"/>
          </a:xfrm>
        </p:grpSpPr>
        <p:sp>
          <p:nvSpPr>
            <p:cNvPr id="35848" name="Oval 10"/>
            <p:cNvSpPr>
              <a:spLocks noChangeArrowheads="1"/>
            </p:cNvSpPr>
            <p:nvPr/>
          </p:nvSpPr>
          <p:spPr bwMode="auto">
            <a:xfrm>
              <a:off x="1248" y="672"/>
              <a:ext cx="1104" cy="384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49" name="Line 11"/>
            <p:cNvSpPr>
              <a:spLocks noChangeShapeType="1"/>
            </p:cNvSpPr>
            <p:nvPr/>
          </p:nvSpPr>
          <p:spPr bwMode="auto">
            <a:xfrm>
              <a:off x="1824" y="1056"/>
              <a:ext cx="288" cy="672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2"/>
                </a:solidFill>
              </a:rPr>
              <a:t>Geoenvironmental Engineering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accent2"/>
                </a:solidFill>
              </a:rPr>
              <a:t>Characterization and remediation of Geo-environmental hazards</a:t>
            </a:r>
          </a:p>
        </p:txBody>
      </p:sp>
      <p:pic>
        <p:nvPicPr>
          <p:cNvPr id="36868" name="Picture 4" descr="landfill - will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84550"/>
            <a:ext cx="45720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5800" y="6216650"/>
            <a:ext cx="190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(from Willmer 2001)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85800" y="2971800"/>
            <a:ext cx="196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>
                <a:solidFill>
                  <a:schemeClr val="accent2"/>
                </a:solidFill>
              </a:rPr>
              <a:t>MSW Landfill</a:t>
            </a:r>
          </a:p>
        </p:txBody>
      </p:sp>
      <p:pic>
        <p:nvPicPr>
          <p:cNvPr id="36871" name="Picture 7" descr="goe-env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"/>
          <a:stretch>
            <a:fillRect/>
          </a:stretch>
        </p:blipFill>
        <p:spPr bwMode="auto">
          <a:xfrm>
            <a:off x="5562600" y="2514600"/>
            <a:ext cx="2714625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5029200" y="6248400"/>
            <a:ext cx="411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(from Norwegian Geotechnical Institute 2001)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696200" cy="9144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Geoenvironmental</a:t>
            </a:r>
            <a:r>
              <a:rPr lang="en-US" dirty="0" smtClean="0"/>
              <a:t> Engineering</a:t>
            </a:r>
            <a:endParaRPr lang="en-AU" dirty="0" smtClean="0"/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algn="ctr">
              <a:defRPr/>
            </a:pPr>
            <a:fld id="{D1F81893-9BE3-4795-AF5C-BA9400DD6BE8}" type="slidenum">
              <a:rPr lang="en-AU"/>
              <a:pPr algn="ctr">
                <a:defRPr/>
              </a:pPr>
              <a:t>29</a:t>
            </a:fld>
            <a:endParaRPr lang="en-AU"/>
          </a:p>
        </p:txBody>
      </p:sp>
      <p:pic>
        <p:nvPicPr>
          <p:cNvPr id="37892" name="Picture 3" descr="C:\Program Files\Eudora\Attach\landfill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848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2971800" y="55626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Waste Disposal in Landfills</a:t>
            </a:r>
            <a:endParaRPr lang="en-AU" altLang="en-US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Definitions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smtClean="0">
                <a:solidFill>
                  <a:schemeClr val="accent2"/>
                </a:solidFill>
              </a:rPr>
              <a:t>Soil mechanics</a:t>
            </a:r>
            <a:r>
              <a:rPr lang="en-US" altLang="en-US" sz="2800" smtClean="0">
                <a:solidFill>
                  <a:schemeClr val="accent2"/>
                </a:solidFill>
              </a:rPr>
              <a:t> is a discipline that applies the principles of engineering mechanics to soils to predict the mechanical behavior of soil.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>
                <a:solidFill>
                  <a:schemeClr val="accent2"/>
                </a:solidFill>
              </a:rPr>
              <a:t>Geotechnical Engineering</a:t>
            </a:r>
            <a:r>
              <a:rPr lang="en-US" altLang="en-US" sz="2800" smtClean="0">
                <a:solidFill>
                  <a:schemeClr val="accent2"/>
                </a:solidFill>
              </a:rPr>
              <a:t> is the branch of civil engineering that deals with soil, rock, and underground water, and their relation to the design construction and operation of engineering projects (Coduto 1998)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algn="ctr">
              <a:defRPr/>
            </a:pPr>
            <a:fld id="{74D2DC07-EC10-41B5-B31A-751819193B44}" type="slidenum">
              <a:rPr lang="en-AU"/>
              <a:pPr algn="ctr">
                <a:defRPr/>
              </a:pPr>
              <a:t>30</a:t>
            </a:fld>
            <a:endParaRPr lang="en-AU"/>
          </a:p>
        </p:txBody>
      </p:sp>
      <p:pic>
        <p:nvPicPr>
          <p:cNvPr id="57347" name="Picture 3" descr="C:\imagesfunny\nl_cartoon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64770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143000" y="5486400"/>
            <a:ext cx="7239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ahoma" pitchFamily="34" charset="0"/>
              </a:rPr>
              <a:t>Thou shall not wait till the last minute to involve Geotechnical Engineers.</a:t>
            </a:r>
          </a:p>
        </p:txBody>
      </p:sp>
    </p:spTree>
  </p:cSld>
  <p:clrMapOvr>
    <a:masterClrMapping/>
  </p:clrMapOvr>
  <p:transition spd="med" advClick="0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algn="ctr">
              <a:defRPr/>
            </a:pPr>
            <a:fld id="{8A853DBE-3AB0-44F3-8E4C-E25EA00E1D8A}" type="slidenum">
              <a:rPr lang="en-AU"/>
              <a:pPr algn="ctr">
                <a:defRPr/>
              </a:pPr>
              <a:t>31</a:t>
            </a:fld>
            <a:endParaRPr lang="en-AU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219200" y="5410200"/>
            <a:ext cx="723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ahoma" pitchFamily="34" charset="0"/>
              </a:rPr>
              <a:t>Geotechnical Engineers – Work Hard, Play Hard!</a:t>
            </a:r>
          </a:p>
        </p:txBody>
      </p:sp>
      <p:pic>
        <p:nvPicPr>
          <p:cNvPr id="58372" name="Picture 8" descr="C:\Tricks\BEBESB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391400" cy="914400"/>
          </a:xfrm>
        </p:spPr>
        <p:txBody>
          <a:bodyPr/>
          <a:lstStyle/>
          <a:p>
            <a:pPr eaLnBrk="1" hangingPunct="1"/>
            <a:r>
              <a:rPr lang="en-AU" altLang="en-US" smtClean="0"/>
              <a:t>T</a:t>
            </a:r>
            <a:r>
              <a:rPr lang="en-US" altLang="en-US" smtClean="0"/>
              <a:t>ypical Geotechnical Project</a:t>
            </a:r>
            <a:endParaRPr lang="en-AU" altLang="en-US" smtClean="0"/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algn="ctr">
              <a:defRPr/>
            </a:pPr>
            <a:fld id="{2EE57F28-AB32-4D03-B435-D6D72A5A191D}" type="slidenum">
              <a:rPr lang="en-AU"/>
              <a:pPr algn="ctr">
                <a:defRPr/>
              </a:pPr>
              <a:t>4</a:t>
            </a:fld>
            <a:endParaRPr lang="en-AU"/>
          </a:p>
        </p:txBody>
      </p:sp>
      <p:sp>
        <p:nvSpPr>
          <p:cNvPr id="10244" name="AutoShape 14"/>
          <p:cNvSpPr>
            <a:spLocks noChangeArrowheads="1"/>
          </p:cNvSpPr>
          <p:nvPr/>
        </p:nvSpPr>
        <p:spPr bwMode="auto">
          <a:xfrm>
            <a:off x="1600200" y="4191000"/>
            <a:ext cx="5181600" cy="2667000"/>
          </a:xfrm>
          <a:prstGeom prst="cube">
            <a:avLst>
              <a:gd name="adj" fmla="val 79861"/>
            </a:avLst>
          </a:prstGeom>
          <a:solidFill>
            <a:srgbClr val="CC99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>
                <a:latin typeface="Arial Narrow" pitchFamily="34" charset="0"/>
              </a:rPr>
              <a:t>construction site</a:t>
            </a:r>
            <a:endParaRPr lang="en-AU" altLang="en-US">
              <a:latin typeface="Arial Narrow" pitchFamily="34" charset="0"/>
            </a:endParaRPr>
          </a:p>
        </p:txBody>
      </p:sp>
      <p:pic>
        <p:nvPicPr>
          <p:cNvPr id="10245" name="Picture 15" descr="C:\imageani2\shovel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3000"/>
            <a:ext cx="14509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7" descr="C:\imageani2\piledriv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48200"/>
            <a:ext cx="10969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04800" y="1752600"/>
            <a:ext cx="2438400" cy="847725"/>
          </a:xfrm>
          <a:prstGeom prst="rect">
            <a:avLst/>
          </a:prstGeom>
          <a:solidFill>
            <a:srgbClr val="FFFFCC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Geo-Laboratory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for testing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8" name="Text Box 19"/>
          <p:cNvSpPr txBox="1">
            <a:spLocks noChangeArrowheads="1"/>
          </p:cNvSpPr>
          <p:nvPr/>
        </p:nvSpPr>
        <p:spPr bwMode="auto">
          <a:xfrm>
            <a:off x="5867400" y="1752600"/>
            <a:ext cx="3048000" cy="847725"/>
          </a:xfrm>
          <a:prstGeom prst="rect">
            <a:avLst/>
          </a:prstGeom>
          <a:solidFill>
            <a:srgbClr val="FFFFCC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Design Office</a:t>
            </a:r>
            <a:br>
              <a:rPr lang="en-US" altLang="en-US" b="1"/>
            </a:br>
            <a:r>
              <a:rPr lang="en-US" altLang="en-US"/>
              <a:t>~ for design &amp; analysis</a:t>
            </a:r>
            <a:endParaRPr lang="en-AU" altLang="en-US"/>
          </a:p>
        </p:txBody>
      </p:sp>
      <p:sp>
        <p:nvSpPr>
          <p:cNvPr id="10249" name="AutoShape 22"/>
          <p:cNvSpPr>
            <a:spLocks noChangeArrowheads="1"/>
          </p:cNvSpPr>
          <p:nvPr/>
        </p:nvSpPr>
        <p:spPr bwMode="auto">
          <a:xfrm rot="3364141">
            <a:off x="1667669" y="3285331"/>
            <a:ext cx="1847850" cy="763588"/>
          </a:xfrm>
          <a:prstGeom prst="leftArrow">
            <a:avLst>
              <a:gd name="adj1" fmla="val 50000"/>
              <a:gd name="adj2" fmla="val 604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>
                <a:latin typeface="Arial Narrow" pitchFamily="34" charset="0"/>
              </a:rPr>
              <a:t>soil samples</a:t>
            </a:r>
            <a:endParaRPr lang="en-AU" altLang="en-US">
              <a:latin typeface="Arial Narrow" pitchFamily="34" charset="0"/>
            </a:endParaRPr>
          </a:p>
        </p:txBody>
      </p:sp>
      <p:sp>
        <p:nvSpPr>
          <p:cNvPr id="10250" name="AutoShape 23"/>
          <p:cNvSpPr>
            <a:spLocks noChangeArrowheads="1"/>
          </p:cNvSpPr>
          <p:nvPr/>
        </p:nvSpPr>
        <p:spPr bwMode="auto">
          <a:xfrm>
            <a:off x="3505200" y="1828800"/>
            <a:ext cx="2133600" cy="6096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>
                <a:latin typeface="Arial Narrow" pitchFamily="34" charset="0"/>
              </a:rPr>
              <a:t>soil properties</a:t>
            </a:r>
            <a:endParaRPr lang="en-AU" altLang="en-US">
              <a:latin typeface="Arial Narrow" pitchFamily="34" charset="0"/>
            </a:endParaRPr>
          </a:p>
        </p:txBody>
      </p:sp>
      <p:sp>
        <p:nvSpPr>
          <p:cNvPr id="10251" name="AutoShape 25"/>
          <p:cNvSpPr>
            <a:spLocks noChangeArrowheads="1"/>
          </p:cNvSpPr>
          <p:nvPr/>
        </p:nvSpPr>
        <p:spPr bwMode="auto">
          <a:xfrm rot="-2386891">
            <a:off x="6242050" y="3186113"/>
            <a:ext cx="2093913" cy="609600"/>
          </a:xfrm>
          <a:prstGeom prst="leftArrow">
            <a:avLst>
              <a:gd name="adj1" fmla="val 50000"/>
              <a:gd name="adj2" fmla="val 858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>
                <a:latin typeface="Arial Narrow" pitchFamily="34" charset="0"/>
              </a:rPr>
              <a:t>design details</a:t>
            </a:r>
            <a:endParaRPr lang="en-AU" altLang="en-US">
              <a:latin typeface="Arial Narrow" pitchFamily="34" charset="0"/>
            </a:endParaRPr>
          </a:p>
        </p:txBody>
      </p:sp>
      <p:sp>
        <p:nvSpPr>
          <p:cNvPr id="10252" name="AutoShape 26"/>
          <p:cNvSpPr>
            <a:spLocks noChangeArrowheads="1"/>
          </p:cNvSpPr>
          <p:nvPr/>
        </p:nvSpPr>
        <p:spPr bwMode="auto">
          <a:xfrm>
            <a:off x="3048000" y="3429000"/>
            <a:ext cx="228600" cy="381000"/>
          </a:xfrm>
          <a:prstGeom prst="can">
            <a:avLst>
              <a:gd name="adj" fmla="val 41667"/>
            </a:avLst>
          </a:prstGeom>
          <a:solidFill>
            <a:srgbClr val="CC9900"/>
          </a:solidFill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53" name="Picture 27" descr="C:\imageani2\loader_construction_raisingshovel_md_cl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86200"/>
            <a:ext cx="1371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/>
          <p:cNvSpPr>
            <a:spLocks noChangeArrowheads="1" noChangeShapeType="1" noTextEdit="1"/>
          </p:cNvSpPr>
          <p:nvPr/>
        </p:nvSpPr>
        <p:spPr bwMode="auto">
          <a:xfrm>
            <a:off x="1143000" y="2971800"/>
            <a:ext cx="6613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1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latin typeface="Arial Black"/>
              </a:rPr>
              <a:t>Geotechnical Applications</a:t>
            </a: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Shallow Foundations</a:t>
            </a:r>
            <a:endParaRPr lang="en-AU" altLang="en-US" smtClean="0"/>
          </a:p>
        </p:txBody>
      </p:sp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algn="ctr">
              <a:defRPr/>
            </a:pPr>
            <a:fld id="{67B03249-F057-44B1-B388-2BD928496A15}" type="slidenum">
              <a:rPr lang="en-AU"/>
              <a:pPr algn="ctr">
                <a:defRPr/>
              </a:pPr>
              <a:t>6</a:t>
            </a:fld>
            <a:endParaRPr lang="en-AU"/>
          </a:p>
        </p:txBody>
      </p:sp>
      <p:grpSp>
        <p:nvGrpSpPr>
          <p:cNvPr id="12292" name="Group 41"/>
          <p:cNvGrpSpPr>
            <a:grpSpLocks/>
          </p:cNvGrpSpPr>
          <p:nvPr/>
        </p:nvGrpSpPr>
        <p:grpSpPr bwMode="auto">
          <a:xfrm>
            <a:off x="3429000" y="4114800"/>
            <a:ext cx="4114800" cy="2590800"/>
            <a:chOff x="2208" y="2160"/>
            <a:chExt cx="2592" cy="1632"/>
          </a:xfrm>
        </p:grpSpPr>
        <p:grpSp>
          <p:nvGrpSpPr>
            <p:cNvPr id="12308" name="Group 39"/>
            <p:cNvGrpSpPr>
              <a:grpSpLocks/>
            </p:cNvGrpSpPr>
            <p:nvPr/>
          </p:nvGrpSpPr>
          <p:grpSpPr bwMode="auto">
            <a:xfrm>
              <a:off x="2208" y="2160"/>
              <a:ext cx="2592" cy="1632"/>
              <a:chOff x="2208" y="2160"/>
              <a:chExt cx="2592" cy="1632"/>
            </a:xfrm>
          </p:grpSpPr>
          <p:sp>
            <p:nvSpPr>
              <p:cNvPr id="12310" name="Rectangle 31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2592" cy="1392"/>
              </a:xfrm>
              <a:prstGeom prst="rect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12311" name="Rectangle 32" descr="Stationery"/>
              <p:cNvSpPr>
                <a:spLocks noChangeArrowheads="1"/>
              </p:cNvSpPr>
              <p:nvPr/>
            </p:nvSpPr>
            <p:spPr bwMode="auto">
              <a:xfrm>
                <a:off x="2208" y="3552"/>
                <a:ext cx="2592" cy="24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chemeClr val="bg1"/>
                    </a:solidFill>
                    <a:latin typeface="Arial Narrow" pitchFamily="34" charset="0"/>
                  </a:rPr>
                  <a:t>bed rock</a:t>
                </a:r>
                <a:endParaRPr lang="en-AU" altLang="en-US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2312" name="Line 33"/>
              <p:cNvSpPr>
                <a:spLocks noChangeShapeType="1"/>
              </p:cNvSpPr>
              <p:nvPr/>
            </p:nvSpPr>
            <p:spPr bwMode="auto">
              <a:xfrm>
                <a:off x="2208" y="2160"/>
                <a:ext cx="2592" cy="0"/>
              </a:xfrm>
              <a:prstGeom prst="line">
                <a:avLst/>
              </a:prstGeom>
              <a:noFill/>
              <a:ln w="254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09" name="Text Box 40"/>
            <p:cNvSpPr txBox="1">
              <a:spLocks noChangeArrowheads="1"/>
            </p:cNvSpPr>
            <p:nvPr/>
          </p:nvSpPr>
          <p:spPr bwMode="auto">
            <a:xfrm>
              <a:off x="2352" y="2736"/>
              <a:ext cx="76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Arial Narrow" pitchFamily="34" charset="0"/>
                </a:rPr>
                <a:t>firm ground</a:t>
              </a:r>
              <a:endParaRPr lang="en-AU" altLang="en-US">
                <a:latin typeface="Arial Narrow" pitchFamily="34" charset="0"/>
              </a:endParaRPr>
            </a:p>
          </p:txBody>
        </p:sp>
      </p:grpSp>
      <p:grpSp>
        <p:nvGrpSpPr>
          <p:cNvPr id="12293" name="Group 45"/>
          <p:cNvGrpSpPr>
            <a:grpSpLocks/>
          </p:cNvGrpSpPr>
          <p:nvPr/>
        </p:nvGrpSpPr>
        <p:grpSpPr bwMode="auto">
          <a:xfrm>
            <a:off x="4648200" y="3124200"/>
            <a:ext cx="1524000" cy="990600"/>
            <a:chOff x="2880" y="1392"/>
            <a:chExt cx="960" cy="624"/>
          </a:xfrm>
        </p:grpSpPr>
        <p:sp>
          <p:nvSpPr>
            <p:cNvPr id="12303" name="Rectangle 10"/>
            <p:cNvSpPr>
              <a:spLocks noChangeArrowheads="1"/>
            </p:cNvSpPr>
            <p:nvPr/>
          </p:nvSpPr>
          <p:spPr bwMode="auto">
            <a:xfrm>
              <a:off x="3024" y="1584"/>
              <a:ext cx="624" cy="43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4" name="AutoShape 11"/>
            <p:cNvSpPr>
              <a:spLocks noChangeArrowheads="1"/>
            </p:cNvSpPr>
            <p:nvPr/>
          </p:nvSpPr>
          <p:spPr bwMode="auto">
            <a:xfrm>
              <a:off x="2880" y="1392"/>
              <a:ext cx="960" cy="192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5" name="Rectangle 27"/>
            <p:cNvSpPr>
              <a:spLocks noChangeArrowheads="1"/>
            </p:cNvSpPr>
            <p:nvPr/>
          </p:nvSpPr>
          <p:spPr bwMode="auto">
            <a:xfrm>
              <a:off x="3072" y="172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6" name="Rectangle 28"/>
            <p:cNvSpPr>
              <a:spLocks noChangeArrowheads="1"/>
            </p:cNvSpPr>
            <p:nvPr/>
          </p:nvSpPr>
          <p:spPr bwMode="auto">
            <a:xfrm>
              <a:off x="3456" y="172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7" name="Rectangle 30"/>
            <p:cNvSpPr>
              <a:spLocks noChangeArrowheads="1"/>
            </p:cNvSpPr>
            <p:nvPr/>
          </p:nvSpPr>
          <p:spPr bwMode="auto">
            <a:xfrm>
              <a:off x="3264" y="1776"/>
              <a:ext cx="14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294" name="Group 49"/>
          <p:cNvGrpSpPr>
            <a:grpSpLocks/>
          </p:cNvGrpSpPr>
          <p:nvPr/>
        </p:nvGrpSpPr>
        <p:grpSpPr bwMode="auto">
          <a:xfrm>
            <a:off x="4800600" y="4114800"/>
            <a:ext cx="1219200" cy="152400"/>
            <a:chOff x="3072" y="2160"/>
            <a:chExt cx="768" cy="96"/>
          </a:xfrm>
        </p:grpSpPr>
        <p:sp>
          <p:nvSpPr>
            <p:cNvPr id="12300" name="Rectangle 46"/>
            <p:cNvSpPr>
              <a:spLocks noChangeArrowheads="1"/>
            </p:cNvSpPr>
            <p:nvPr/>
          </p:nvSpPr>
          <p:spPr bwMode="auto">
            <a:xfrm>
              <a:off x="3072" y="2160"/>
              <a:ext cx="192" cy="96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1" name="Rectangle 47"/>
            <p:cNvSpPr>
              <a:spLocks noChangeArrowheads="1"/>
            </p:cNvSpPr>
            <p:nvPr/>
          </p:nvSpPr>
          <p:spPr bwMode="auto">
            <a:xfrm>
              <a:off x="3312" y="2160"/>
              <a:ext cx="240" cy="96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2" name="Rectangle 48"/>
            <p:cNvSpPr>
              <a:spLocks noChangeArrowheads="1"/>
            </p:cNvSpPr>
            <p:nvPr/>
          </p:nvSpPr>
          <p:spPr bwMode="auto">
            <a:xfrm>
              <a:off x="3648" y="2160"/>
              <a:ext cx="192" cy="96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295" name="Group 52"/>
          <p:cNvGrpSpPr>
            <a:grpSpLocks/>
          </p:cNvGrpSpPr>
          <p:nvPr/>
        </p:nvGrpSpPr>
        <p:grpSpPr bwMode="auto">
          <a:xfrm>
            <a:off x="6400800" y="2133600"/>
            <a:ext cx="2209800" cy="1676400"/>
            <a:chOff x="4080" y="912"/>
            <a:chExt cx="1392" cy="1056"/>
          </a:xfrm>
        </p:grpSpPr>
        <p:sp>
          <p:nvSpPr>
            <p:cNvPr id="12298" name="AutoShape 50"/>
            <p:cNvSpPr>
              <a:spLocks noChangeArrowheads="1"/>
            </p:cNvSpPr>
            <p:nvPr/>
          </p:nvSpPr>
          <p:spPr bwMode="auto">
            <a:xfrm>
              <a:off x="4080" y="912"/>
              <a:ext cx="1392" cy="1056"/>
            </a:xfrm>
            <a:prstGeom prst="cloudCallout">
              <a:avLst>
                <a:gd name="adj1" fmla="val -67241"/>
                <a:gd name="adj2" fmla="val 69981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2299" name="AutoShape 51"/>
            <p:cNvSpPr>
              <a:spLocks noChangeArrowheads="1"/>
            </p:cNvSpPr>
            <p:nvPr/>
          </p:nvSpPr>
          <p:spPr bwMode="auto">
            <a:xfrm>
              <a:off x="4272" y="1248"/>
              <a:ext cx="960" cy="432"/>
            </a:xfrm>
            <a:prstGeom prst="cube">
              <a:avLst>
                <a:gd name="adj" fmla="val 69551"/>
              </a:avLst>
            </a:prstGeom>
            <a:solidFill>
              <a:srgbClr val="808000"/>
            </a:solidFill>
            <a:ln w="158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296" name="Text Box 53"/>
          <p:cNvSpPr txBox="1">
            <a:spLocks noChangeArrowheads="1"/>
          </p:cNvSpPr>
          <p:nvPr/>
        </p:nvSpPr>
        <p:spPr bwMode="auto">
          <a:xfrm>
            <a:off x="304800" y="1905000"/>
            <a:ext cx="609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charset="0"/>
              </a:rPr>
              <a:t>~ for transferring building loads to underlying ground</a:t>
            </a:r>
            <a:endParaRPr lang="en-AU" altLang="en-US" sz="2800">
              <a:latin typeface="Arial" charset="0"/>
            </a:endParaRPr>
          </a:p>
        </p:txBody>
      </p:sp>
      <p:sp>
        <p:nvSpPr>
          <p:cNvPr id="12297" name="Text Box 54"/>
          <p:cNvSpPr txBox="1">
            <a:spLocks noChangeArrowheads="1"/>
          </p:cNvSpPr>
          <p:nvPr/>
        </p:nvSpPr>
        <p:spPr bwMode="auto">
          <a:xfrm>
            <a:off x="381000" y="2971800"/>
            <a:ext cx="426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charset="0"/>
              </a:rPr>
              <a:t>~ mostly for firm soils or light loads</a:t>
            </a:r>
            <a:endParaRPr lang="en-AU" altLang="en-US" sz="2800">
              <a:latin typeface="Arial" charset="0"/>
            </a:endParaRPr>
          </a:p>
        </p:txBody>
      </p:sp>
    </p:spTree>
  </p:cSld>
  <p:clrMapOvr>
    <a:masterClrMapping/>
  </p:clrMapOvr>
  <p:transition spd="med" advClick="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Shallow Foundations</a:t>
            </a:r>
            <a:endParaRPr lang="en-AU" dirty="0" smtClean="0"/>
          </a:p>
        </p:txBody>
      </p:sp>
      <p:pic>
        <p:nvPicPr>
          <p:cNvPr id="13315" name="Picture 4" descr="C:\imagefoundations\shallowfn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98613"/>
            <a:ext cx="6477000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Deep Foundations</a:t>
            </a:r>
            <a:endParaRPr lang="en-AU" altLang="en-US" smtClean="0"/>
          </a:p>
        </p:txBody>
      </p:sp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 algn="ctr">
              <a:defRPr/>
            </a:pPr>
            <a:fld id="{8DEEE4AD-E842-4EFF-A23A-57954BAB4978}" type="slidenum">
              <a:rPr lang="en-AU"/>
              <a:pPr algn="ctr">
                <a:defRPr/>
              </a:pPr>
              <a:t>8</a:t>
            </a:fld>
            <a:endParaRPr lang="en-AU"/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3581400" y="3886200"/>
            <a:ext cx="4114800" cy="2590800"/>
            <a:chOff x="2208" y="2160"/>
            <a:chExt cx="2592" cy="1632"/>
          </a:xfrm>
        </p:grpSpPr>
        <p:grpSp>
          <p:nvGrpSpPr>
            <p:cNvPr id="16419" name="Group 3"/>
            <p:cNvGrpSpPr>
              <a:grpSpLocks/>
            </p:cNvGrpSpPr>
            <p:nvPr/>
          </p:nvGrpSpPr>
          <p:grpSpPr bwMode="auto">
            <a:xfrm>
              <a:off x="2208" y="2160"/>
              <a:ext cx="2592" cy="1632"/>
              <a:chOff x="2208" y="2160"/>
              <a:chExt cx="2592" cy="1632"/>
            </a:xfrm>
          </p:grpSpPr>
          <p:sp>
            <p:nvSpPr>
              <p:cNvPr id="16421" name="Rectangle 4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2592" cy="1392"/>
              </a:xfrm>
              <a:prstGeom prst="rect">
                <a:avLst/>
              </a:pr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latin typeface="Arial Narrow" pitchFamily="34" charset="0"/>
                </a:endParaRPr>
              </a:p>
            </p:txBody>
          </p:sp>
          <p:sp>
            <p:nvSpPr>
              <p:cNvPr id="16422" name="Rectangle 5" descr="Stationery"/>
              <p:cNvSpPr>
                <a:spLocks noChangeArrowheads="1"/>
              </p:cNvSpPr>
              <p:nvPr/>
            </p:nvSpPr>
            <p:spPr bwMode="auto">
              <a:xfrm>
                <a:off x="2208" y="3552"/>
                <a:ext cx="2592" cy="24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chemeClr val="bg1"/>
                    </a:solidFill>
                    <a:latin typeface="Arial Narrow" pitchFamily="34" charset="0"/>
                  </a:rPr>
                  <a:t>bed rock</a:t>
                </a:r>
                <a:endParaRPr lang="en-AU" altLang="en-US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6423" name="Line 6"/>
              <p:cNvSpPr>
                <a:spLocks noChangeShapeType="1"/>
              </p:cNvSpPr>
              <p:nvPr/>
            </p:nvSpPr>
            <p:spPr bwMode="auto">
              <a:xfrm>
                <a:off x="2208" y="2160"/>
                <a:ext cx="2592" cy="0"/>
              </a:xfrm>
              <a:prstGeom prst="line">
                <a:avLst/>
              </a:prstGeom>
              <a:noFill/>
              <a:ln w="254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20" name="Text Box 7"/>
            <p:cNvSpPr txBox="1">
              <a:spLocks noChangeArrowheads="1"/>
            </p:cNvSpPr>
            <p:nvPr/>
          </p:nvSpPr>
          <p:spPr bwMode="auto">
            <a:xfrm>
              <a:off x="2352" y="2736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Arial Narrow" pitchFamily="34" charset="0"/>
                </a:rPr>
                <a:t>weak soil</a:t>
              </a:r>
              <a:endParaRPr lang="en-AU" altLang="en-US">
                <a:latin typeface="Arial Narrow" pitchFamily="34" charset="0"/>
              </a:endParaRPr>
            </a:p>
          </p:txBody>
        </p:sp>
      </p:grpSp>
      <p:grpSp>
        <p:nvGrpSpPr>
          <p:cNvPr id="16389" name="Group 9"/>
          <p:cNvGrpSpPr>
            <a:grpSpLocks/>
          </p:cNvGrpSpPr>
          <p:nvPr/>
        </p:nvGrpSpPr>
        <p:grpSpPr bwMode="auto">
          <a:xfrm>
            <a:off x="4724400" y="2133600"/>
            <a:ext cx="1524000" cy="1752600"/>
            <a:chOff x="3072" y="1296"/>
            <a:chExt cx="960" cy="1104"/>
          </a:xfrm>
        </p:grpSpPr>
        <p:sp>
          <p:nvSpPr>
            <p:cNvPr id="16398" name="Rectangle 10"/>
            <p:cNvSpPr>
              <a:spLocks noChangeArrowheads="1"/>
            </p:cNvSpPr>
            <p:nvPr/>
          </p:nvSpPr>
          <p:spPr bwMode="auto">
            <a:xfrm>
              <a:off x="3216" y="1488"/>
              <a:ext cx="672" cy="91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99" name="AutoShape 11"/>
            <p:cNvSpPr>
              <a:spLocks noChangeArrowheads="1"/>
            </p:cNvSpPr>
            <p:nvPr/>
          </p:nvSpPr>
          <p:spPr bwMode="auto">
            <a:xfrm>
              <a:off x="3072" y="1296"/>
              <a:ext cx="960" cy="192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6400" name="Group 12"/>
            <p:cNvGrpSpPr>
              <a:grpSpLocks/>
            </p:cNvGrpSpPr>
            <p:nvPr/>
          </p:nvGrpSpPr>
          <p:grpSpPr bwMode="auto">
            <a:xfrm>
              <a:off x="3264" y="1584"/>
              <a:ext cx="576" cy="816"/>
              <a:chOff x="3264" y="1584"/>
              <a:chExt cx="576" cy="816"/>
            </a:xfrm>
          </p:grpSpPr>
          <p:sp>
            <p:nvSpPr>
              <p:cNvPr id="16401" name="Rectangle 13"/>
              <p:cNvSpPr>
                <a:spLocks noChangeArrowheads="1"/>
              </p:cNvSpPr>
              <p:nvPr/>
            </p:nvSpPr>
            <p:spPr bwMode="auto">
              <a:xfrm>
                <a:off x="350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02" name="Rectangle 14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03" name="Rectangle 15"/>
              <p:cNvSpPr>
                <a:spLocks noChangeArrowheads="1"/>
              </p:cNvSpPr>
              <p:nvPr/>
            </p:nvSpPr>
            <p:spPr bwMode="auto">
              <a:xfrm>
                <a:off x="3264" y="172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04" name="Rectangle 16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05" name="Rectangle 17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06" name="Rectangle 18"/>
              <p:cNvSpPr>
                <a:spLocks noChangeArrowheads="1"/>
              </p:cNvSpPr>
              <p:nvPr/>
            </p:nvSpPr>
            <p:spPr bwMode="auto">
              <a:xfrm>
                <a:off x="3264" y="216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07" name="Rectangle 19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08" name="Rectangle 20"/>
              <p:cNvSpPr>
                <a:spLocks noChangeArrowheads="1"/>
              </p:cNvSpPr>
              <p:nvPr/>
            </p:nvSpPr>
            <p:spPr bwMode="auto">
              <a:xfrm>
                <a:off x="3504" y="172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09" name="Rectangle 21"/>
              <p:cNvSpPr>
                <a:spLocks noChangeArrowheads="1"/>
              </p:cNvSpPr>
              <p:nvPr/>
            </p:nvSpPr>
            <p:spPr bwMode="auto">
              <a:xfrm>
                <a:off x="3264" y="230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0" name="Rectangle 22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1" name="Rectangle 23"/>
              <p:cNvSpPr>
                <a:spLocks noChangeArrowheads="1"/>
              </p:cNvSpPr>
              <p:nvPr/>
            </p:nvSpPr>
            <p:spPr bwMode="auto">
              <a:xfrm>
                <a:off x="3504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2" name="Rectangle 24"/>
              <p:cNvSpPr>
                <a:spLocks noChangeArrowheads="1"/>
              </p:cNvSpPr>
              <p:nvPr/>
            </p:nvSpPr>
            <p:spPr bwMode="auto">
              <a:xfrm>
                <a:off x="3504" y="201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3" name="Rectangle 25"/>
              <p:cNvSpPr>
                <a:spLocks noChangeArrowheads="1"/>
              </p:cNvSpPr>
              <p:nvPr/>
            </p:nvSpPr>
            <p:spPr bwMode="auto">
              <a:xfrm>
                <a:off x="3504" y="216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4" name="Rectangle 26"/>
              <p:cNvSpPr>
                <a:spLocks noChangeArrowheads="1"/>
              </p:cNvSpPr>
              <p:nvPr/>
            </p:nvSpPr>
            <p:spPr bwMode="auto">
              <a:xfrm>
                <a:off x="3504" y="230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5" name="Rectangle 27"/>
              <p:cNvSpPr>
                <a:spLocks noChangeArrowheads="1"/>
              </p:cNvSpPr>
              <p:nvPr/>
            </p:nvSpPr>
            <p:spPr bwMode="auto">
              <a:xfrm>
                <a:off x="3744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6" name="Rectangle 28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7" name="Rectangle 29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8" name="Rectangle 30"/>
              <p:cNvSpPr>
                <a:spLocks noChangeArrowheads="1"/>
              </p:cNvSpPr>
              <p:nvPr/>
            </p:nvSpPr>
            <p:spPr bwMode="auto">
              <a:xfrm>
                <a:off x="3744" y="230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6390" name="Group 31"/>
          <p:cNvGrpSpPr>
            <a:grpSpLocks/>
          </p:cNvGrpSpPr>
          <p:nvPr/>
        </p:nvGrpSpPr>
        <p:grpSpPr bwMode="auto">
          <a:xfrm>
            <a:off x="5029200" y="3886200"/>
            <a:ext cx="914400" cy="2286000"/>
            <a:chOff x="3216" y="2160"/>
            <a:chExt cx="576" cy="1440"/>
          </a:xfrm>
        </p:grpSpPr>
        <p:sp>
          <p:nvSpPr>
            <p:cNvPr id="16394" name="Line 32"/>
            <p:cNvSpPr>
              <a:spLocks noChangeShapeType="1"/>
            </p:cNvSpPr>
            <p:nvPr/>
          </p:nvSpPr>
          <p:spPr bwMode="auto">
            <a:xfrm>
              <a:off x="3216" y="2160"/>
              <a:ext cx="0" cy="1440"/>
            </a:xfrm>
            <a:prstGeom prst="line">
              <a:avLst/>
            </a:prstGeom>
            <a:noFill/>
            <a:ln w="76200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33"/>
            <p:cNvSpPr>
              <a:spLocks noChangeShapeType="1"/>
            </p:cNvSpPr>
            <p:nvPr/>
          </p:nvSpPr>
          <p:spPr bwMode="auto">
            <a:xfrm>
              <a:off x="3408" y="2160"/>
              <a:ext cx="0" cy="1440"/>
            </a:xfrm>
            <a:prstGeom prst="line">
              <a:avLst/>
            </a:prstGeom>
            <a:noFill/>
            <a:ln w="76200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34"/>
            <p:cNvSpPr>
              <a:spLocks noChangeShapeType="1"/>
            </p:cNvSpPr>
            <p:nvPr/>
          </p:nvSpPr>
          <p:spPr bwMode="auto">
            <a:xfrm>
              <a:off x="3600" y="2160"/>
              <a:ext cx="0" cy="1440"/>
            </a:xfrm>
            <a:prstGeom prst="line">
              <a:avLst/>
            </a:prstGeom>
            <a:noFill/>
            <a:ln w="76200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35"/>
            <p:cNvSpPr>
              <a:spLocks noChangeShapeType="1"/>
            </p:cNvSpPr>
            <p:nvPr/>
          </p:nvSpPr>
          <p:spPr bwMode="auto">
            <a:xfrm>
              <a:off x="3792" y="2160"/>
              <a:ext cx="0" cy="1440"/>
            </a:xfrm>
            <a:prstGeom prst="line">
              <a:avLst/>
            </a:prstGeom>
            <a:noFill/>
            <a:ln w="76200">
              <a:solidFill>
                <a:srgbClr val="8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1" name="AutoShape 36"/>
          <p:cNvSpPr>
            <a:spLocks noChangeArrowheads="1"/>
          </p:cNvSpPr>
          <p:nvPr/>
        </p:nvSpPr>
        <p:spPr bwMode="auto">
          <a:xfrm>
            <a:off x="8153400" y="2667000"/>
            <a:ext cx="381000" cy="3200400"/>
          </a:xfrm>
          <a:prstGeom prst="can">
            <a:avLst>
              <a:gd name="adj" fmla="val 79333"/>
            </a:avLst>
          </a:prstGeom>
          <a:solidFill>
            <a:srgbClr val="808000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Arial Narrow" pitchFamily="34" charset="0"/>
              </a:rPr>
              <a:t>P</a:t>
            </a:r>
          </a:p>
          <a:p>
            <a:pPr algn="ctr" eaLnBrk="1" hangingPunct="1"/>
            <a:r>
              <a:rPr lang="en-US" altLang="en-US" sz="1800">
                <a:latin typeface="Arial Narrow" pitchFamily="34" charset="0"/>
              </a:rPr>
              <a:t>I</a:t>
            </a:r>
          </a:p>
          <a:p>
            <a:pPr algn="ctr" eaLnBrk="1" hangingPunct="1"/>
            <a:r>
              <a:rPr lang="en-US" altLang="en-US" sz="1800">
                <a:latin typeface="Arial Narrow" pitchFamily="34" charset="0"/>
              </a:rPr>
              <a:t>L</a:t>
            </a:r>
          </a:p>
          <a:p>
            <a:pPr algn="ctr" eaLnBrk="1" hangingPunct="1"/>
            <a:r>
              <a:rPr lang="en-US" altLang="en-US" sz="1800">
                <a:latin typeface="Arial Narrow" pitchFamily="34" charset="0"/>
              </a:rPr>
              <a:t>E</a:t>
            </a:r>
          </a:p>
          <a:p>
            <a:pPr algn="ctr" eaLnBrk="1" hangingPunct="1"/>
            <a:endParaRPr lang="en-AU" altLang="en-US" sz="1800">
              <a:latin typeface="Arial Narrow" pitchFamily="34" charset="0"/>
            </a:endParaRPr>
          </a:p>
        </p:txBody>
      </p:sp>
      <p:sp>
        <p:nvSpPr>
          <p:cNvPr id="16392" name="Text Box 37"/>
          <p:cNvSpPr txBox="1">
            <a:spLocks noChangeArrowheads="1"/>
          </p:cNvSpPr>
          <p:nvPr/>
        </p:nvSpPr>
        <p:spPr bwMode="auto">
          <a:xfrm>
            <a:off x="304800" y="1752600"/>
            <a:ext cx="434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charset="0"/>
              </a:rPr>
              <a:t>~ for transferring building loads to underlying ground</a:t>
            </a:r>
            <a:endParaRPr lang="en-AU" altLang="en-US" sz="2800">
              <a:latin typeface="Arial" charset="0"/>
            </a:endParaRPr>
          </a:p>
        </p:txBody>
      </p:sp>
      <p:sp>
        <p:nvSpPr>
          <p:cNvPr id="16393" name="Text Box 38"/>
          <p:cNvSpPr txBox="1">
            <a:spLocks noChangeArrowheads="1"/>
          </p:cNvSpPr>
          <p:nvPr/>
        </p:nvSpPr>
        <p:spPr bwMode="auto">
          <a:xfrm>
            <a:off x="228600" y="3276600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charset="0"/>
              </a:rPr>
              <a:t>~ mostly for weak soils or heavy loads</a:t>
            </a:r>
            <a:endParaRPr lang="en-AU" altLang="en-US" sz="2800">
              <a:latin typeface="Arial" charset="0"/>
            </a:endParaRPr>
          </a:p>
        </p:txBody>
      </p:sp>
    </p:spTree>
  </p:cSld>
  <p:clrMapOvr>
    <a:masterClrMapping/>
  </p:clrMapOvr>
  <p:transition spd="med" advClick="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Foundation Systems</a:t>
            </a:r>
          </a:p>
        </p:txBody>
      </p:sp>
      <p:pic>
        <p:nvPicPr>
          <p:cNvPr id="17411" name="Picture 3" descr="concret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095500"/>
            <a:ext cx="2711450" cy="4114800"/>
          </a:xfrm>
          <a:noFill/>
        </p:spPr>
      </p:pic>
      <p:pic>
        <p:nvPicPr>
          <p:cNvPr id="17412" name="Picture 4" descr="concret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095500"/>
            <a:ext cx="2724150" cy="4152900"/>
          </a:xfrm>
          <a:noFill/>
        </p:spPr>
      </p:pic>
      <p:pic>
        <p:nvPicPr>
          <p:cNvPr id="17413" name="Picture 5" descr="concret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095500"/>
            <a:ext cx="2751138" cy="4152900"/>
          </a:xfrm>
          <a:noFill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65125" y="1336675"/>
            <a:ext cx="505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Deep Foundation Systems: Driven Piles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438</TotalTime>
  <Words>457</Words>
  <Application>Microsoft Office PowerPoint</Application>
  <PresentationFormat>On-screen Show (4:3)</PresentationFormat>
  <Paragraphs>138</Paragraphs>
  <Slides>31</Slides>
  <Notes>20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Times New Roman</vt:lpstr>
      <vt:lpstr>Arial</vt:lpstr>
      <vt:lpstr>Calibri</vt:lpstr>
      <vt:lpstr>Constantia</vt:lpstr>
      <vt:lpstr>Wingdings 2</vt:lpstr>
      <vt:lpstr>Arial Narrow</vt:lpstr>
      <vt:lpstr>Tahoma</vt:lpstr>
      <vt:lpstr>Flow</vt:lpstr>
      <vt:lpstr>Image Expert Picture</vt:lpstr>
      <vt:lpstr>CE 120 Introduction to Civil Engineering</vt:lpstr>
      <vt:lpstr>Introduction to Geotechnical Engineering</vt:lpstr>
      <vt:lpstr>Definitions</vt:lpstr>
      <vt:lpstr>Typical Geotechnical Project</vt:lpstr>
      <vt:lpstr>PowerPoint Presentation</vt:lpstr>
      <vt:lpstr>Shallow Foundations</vt:lpstr>
      <vt:lpstr>Shallow Foundations</vt:lpstr>
      <vt:lpstr>Deep Foundations</vt:lpstr>
      <vt:lpstr>Foundation Systems</vt:lpstr>
      <vt:lpstr>Deep Foundations</vt:lpstr>
      <vt:lpstr>Foundation Systems</vt:lpstr>
      <vt:lpstr>Retaining Walls</vt:lpstr>
      <vt:lpstr>Earth Pressure  and Retaining Walls</vt:lpstr>
      <vt:lpstr>Retaining Structure Systems </vt:lpstr>
      <vt:lpstr>Retaining Structure Systems </vt:lpstr>
      <vt:lpstr>Soil Nailing: steel rods placed into holes drilled into the walls and grouted</vt:lpstr>
      <vt:lpstr>Retaining Structure Systems </vt:lpstr>
      <vt:lpstr>Sheet Piles</vt:lpstr>
      <vt:lpstr>Sheet Piles</vt:lpstr>
      <vt:lpstr>Sheet Pile Walls</vt:lpstr>
      <vt:lpstr>Tunneling</vt:lpstr>
      <vt:lpstr>Earth Dams</vt:lpstr>
      <vt:lpstr>Landslides</vt:lpstr>
      <vt:lpstr>Earthworks</vt:lpstr>
      <vt:lpstr>Geofabrics</vt:lpstr>
      <vt:lpstr>Geosynthetics</vt:lpstr>
      <vt:lpstr>Mechanically Stabilized Earth Walls</vt:lpstr>
      <vt:lpstr>Geoenvironmental Engineering</vt:lpstr>
      <vt:lpstr>Geoenvironmental Engineering</vt:lpstr>
      <vt:lpstr>PowerPoint Presentation</vt:lpstr>
      <vt:lpstr>PowerPoint Presentation</vt:lpstr>
    </vt:vector>
  </TitlesOfParts>
  <Company>LSU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3300: Geotechnical Engineering I</dc:title>
  <dc:creator>Dante Fratta</dc:creator>
  <cp:lastModifiedBy>Bryson, Sebastian</cp:lastModifiedBy>
  <cp:revision>59</cp:revision>
  <dcterms:created xsi:type="dcterms:W3CDTF">2001-01-15T23:52:11Z</dcterms:created>
  <dcterms:modified xsi:type="dcterms:W3CDTF">2014-02-19T18:37:47Z</dcterms:modified>
</cp:coreProperties>
</file>